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3.png" ContentType="image/png"/>
  <Override PartName="/ppt/media/image28.png" ContentType="image/png"/>
  <Override PartName="/ppt/media/image1.jpeg" ContentType="image/jpeg"/>
  <Override PartName="/ppt/media/image8.png" ContentType="image/png"/>
  <Override PartName="/ppt/media/image2.jpeg" ContentType="image/jpeg"/>
  <Override PartName="/ppt/media/image6.jpeg" ContentType="image/jpeg"/>
  <Override PartName="/ppt/media/image45.jpeg" ContentType="image/jpeg"/>
  <Override PartName="/ppt/media/image4.png" ContentType="image/png"/>
  <Override PartName="/ppt/media/image7.png" ContentType="image/png"/>
  <Override PartName="/ppt/media/image5.jpeg" ContentType="image/jpeg"/>
  <Override PartName="/ppt/media/image51.jpeg" ContentType="image/jpeg"/>
  <Override PartName="/ppt/media/image9.png" ContentType="image/png"/>
  <Override PartName="/ppt/media/image29.jpeg" ContentType="image/jpeg"/>
  <Override PartName="/ppt/media/image10.png" ContentType="image/png"/>
  <Override PartName="/ppt/media/image11.jpeg" ContentType="image/jpeg"/>
  <Override PartName="/ppt/media/image12.jpeg" ContentType="image/jpeg"/>
  <Override PartName="/ppt/media/image46.jpeg" ContentType="image/jpeg"/>
  <Override PartName="/ppt/media/image13.png" ContentType="image/png"/>
  <Override PartName="/ppt/media/image14.png" ContentType="image/png"/>
  <Override PartName="/ppt/media/image15.jpeg" ContentType="image/jpeg"/>
  <Override PartName="/ppt/media/image16.jpeg" ContentType="image/jpeg"/>
  <Override PartName="/ppt/media/image24.jpeg" ContentType="image/jpeg"/>
  <Override PartName="/ppt/media/image17.png" ContentType="image/png"/>
  <Override PartName="/ppt/media/image52.jpeg" ContentType="image/jpeg"/>
  <Override PartName="/ppt/media/image18.png" ContentType="image/png"/>
  <Override PartName="/ppt/media/image19.png" ContentType="image/png"/>
  <Override PartName="/ppt/media/image44.png" ContentType="image/png"/>
  <Override PartName="/ppt/media/image20.jpeg" ContentType="image/jpeg"/>
  <Override PartName="/ppt/media/image21.jpeg" ContentType="image/jpeg"/>
  <Override PartName="/ppt/media/image22.png" ContentType="image/png"/>
  <Override PartName="/ppt/media/image47.jpeg" ContentType="image/jpeg"/>
  <Override PartName="/ppt/media/image23.png" ContentType="image/png"/>
  <Override PartName="/ppt/media/image27.png" ContentType="image/png"/>
  <Override PartName="/ppt/media/image25.jpeg" ContentType="image/jpeg"/>
  <Override PartName="/ppt/media/image26.png" ContentType="image/pn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8.jpeg" ContentType="image/jpeg"/>
  <Override PartName="/ppt/media/image49.jpeg" ContentType="image/jpeg"/>
  <Override PartName="/ppt/media/image50.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9.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 Id="rId3" Type="http://schemas.openxmlformats.org/officeDocument/2006/relationships/image" Target="../media/image28.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457200" y="160452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38"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40" name="PlaceHolder 5"/>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43" name="PlaceHolder 3"/>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pic>
        <p:nvPicPr>
          <p:cNvPr id="44" name="" descr=""/>
          <p:cNvPicPr/>
          <p:nvPr/>
        </p:nvPicPr>
        <p:blipFill>
          <a:blip r:embed="rId2"/>
          <a:stretch/>
        </p:blipFill>
        <p:spPr>
          <a:xfrm>
            <a:off x="2079000" y="1604520"/>
            <a:ext cx="4984920" cy="3977280"/>
          </a:xfrm>
          <a:prstGeom prst="rect">
            <a:avLst/>
          </a:prstGeom>
          <a:ln>
            <a:noFill/>
          </a:ln>
        </p:spPr>
      </p:pic>
      <p:pic>
        <p:nvPicPr>
          <p:cNvPr id="4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58" name="PlaceHolder 2"/>
          <p:cNvSpPr>
            <a:spLocks noGrp="1"/>
          </p:cNvSpPr>
          <p:nvPr>
            <p:ph type="subTitle"/>
          </p:nvPr>
        </p:nvSpPr>
        <p:spPr>
          <a:xfrm>
            <a:off x="457200" y="1604520"/>
            <a:ext cx="8229240" cy="397728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457200" y="273600"/>
            <a:ext cx="8229240" cy="530784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68" name="PlaceHolder 3"/>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69" name="PlaceHolder 4"/>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3" name="PlaceHolder 2"/>
          <p:cNvSpPr>
            <a:spLocks noGrp="1"/>
          </p:cNvSpPr>
          <p:nvPr>
            <p:ph type="subTitle"/>
          </p:nvPr>
        </p:nvSpPr>
        <p:spPr>
          <a:xfrm>
            <a:off x="457200" y="1604520"/>
            <a:ext cx="8229240" cy="397728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73"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75"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76"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77" name="PlaceHolder 4"/>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84"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85" name="PlaceHolder 5"/>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87"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88" name="PlaceHolder 3"/>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pic>
        <p:nvPicPr>
          <p:cNvPr id="89" name="" descr=""/>
          <p:cNvPicPr/>
          <p:nvPr/>
        </p:nvPicPr>
        <p:blipFill>
          <a:blip r:embed="rId2"/>
          <a:stretch/>
        </p:blipFill>
        <p:spPr>
          <a:xfrm>
            <a:off x="2079000" y="1604520"/>
            <a:ext cx="4984920" cy="3977280"/>
          </a:xfrm>
          <a:prstGeom prst="rect">
            <a:avLst/>
          </a:prstGeom>
          <a:ln>
            <a:noFill/>
          </a:ln>
        </p:spPr>
      </p:pic>
      <p:pic>
        <p:nvPicPr>
          <p:cNvPr id="90"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03" name="PlaceHolder 2"/>
          <p:cNvSpPr>
            <a:spLocks noGrp="1"/>
          </p:cNvSpPr>
          <p:nvPr>
            <p:ph type="subTitle"/>
          </p:nvPr>
        </p:nvSpPr>
        <p:spPr>
          <a:xfrm>
            <a:off x="457200" y="1604520"/>
            <a:ext cx="8229240" cy="397728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07"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08" name="PlaceHolder 3"/>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5"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457200" y="273600"/>
            <a:ext cx="8229240" cy="530784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13" name="PlaceHolder 3"/>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14" name="PlaceHolder 4"/>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17"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18"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21"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22" name="PlaceHolder 4"/>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60452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27"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28"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29"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30" name="PlaceHolder 5"/>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1604520"/>
            <a:ext cx="822924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pic>
        <p:nvPicPr>
          <p:cNvPr id="134" name="" descr=""/>
          <p:cNvPicPr/>
          <p:nvPr/>
        </p:nvPicPr>
        <p:blipFill>
          <a:blip r:embed="rId2"/>
          <a:stretch/>
        </p:blipFill>
        <p:spPr>
          <a:xfrm>
            <a:off x="2079000" y="1604520"/>
            <a:ext cx="4984920" cy="3977280"/>
          </a:xfrm>
          <a:prstGeom prst="rect">
            <a:avLst/>
          </a:prstGeom>
          <a:ln>
            <a:noFill/>
          </a:ln>
        </p:spPr>
      </p:pic>
      <p:pic>
        <p:nvPicPr>
          <p:cNvPr id="135" name="" descr=""/>
          <p:cNvPicPr/>
          <p:nvPr/>
        </p:nvPicPr>
        <p:blipFill>
          <a:blip r:embed="rId3"/>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273600"/>
            <a:ext cx="8229240" cy="530784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22"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23" name="PlaceHolder 3"/>
          <p:cNvSpPr>
            <a:spLocks noGrp="1"/>
          </p:cNvSpPr>
          <p:nvPr>
            <p:ph type="body"/>
          </p:nvPr>
        </p:nvSpPr>
        <p:spPr>
          <a:xfrm>
            <a:off x="45720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24" name="PlaceHolder 4"/>
          <p:cNvSpPr>
            <a:spLocks noGrp="1"/>
          </p:cNvSpPr>
          <p:nvPr>
            <p:ph type="body"/>
          </p:nvPr>
        </p:nvSpPr>
        <p:spPr>
          <a:xfrm>
            <a:off x="467424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27"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28" name="PlaceHolder 4"/>
          <p:cNvSpPr>
            <a:spLocks noGrp="1"/>
          </p:cNvSpPr>
          <p:nvPr>
            <p:ph type="body"/>
          </p:nvPr>
        </p:nvSpPr>
        <p:spPr>
          <a:xfrm>
            <a:off x="4674240" y="368208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457200" y="3682080"/>
            <a:ext cx="8229240" cy="1896840"/>
          </a:xfrm>
          <a:prstGeom prst="rect">
            <a:avLst/>
          </a:prstGeom>
        </p:spPr>
        <p:txBody>
          <a:bodyPr lIns="0" rIns="0" tIns="0" bIns="0"/>
          <a:p>
            <a:endParaRPr lang="it-IT"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 Id="rId21"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png"/><Relationship Id="rId9" Type="http://schemas.openxmlformats.org/officeDocument/2006/relationships/slideLayout" Target="../slideLayouts/slideLayout13.xml"/><Relationship Id="rId10" Type="http://schemas.openxmlformats.org/officeDocument/2006/relationships/slideLayout" Target="../slideLayouts/slideLayout14.xml"/><Relationship Id="rId11" Type="http://schemas.openxmlformats.org/officeDocument/2006/relationships/slideLayout" Target="../slideLayouts/slideLayout15.xml"/><Relationship Id="rId12" Type="http://schemas.openxmlformats.org/officeDocument/2006/relationships/slideLayout" Target="../slideLayouts/slideLayout16.xml"/><Relationship Id="rId13" Type="http://schemas.openxmlformats.org/officeDocument/2006/relationships/slideLayout" Target="../slideLayouts/slideLayout17.xml"/><Relationship Id="rId14" Type="http://schemas.openxmlformats.org/officeDocument/2006/relationships/slideLayout" Target="../slideLayouts/slideLayout18.xml"/><Relationship Id="rId15" Type="http://schemas.openxmlformats.org/officeDocument/2006/relationships/slideLayout" Target="../slideLayouts/slideLayout19.xml"/><Relationship Id="rId16" Type="http://schemas.openxmlformats.org/officeDocument/2006/relationships/slideLayout" Target="../slideLayouts/slideLayout20.xml"/><Relationship Id="rId17" Type="http://schemas.openxmlformats.org/officeDocument/2006/relationships/slideLayout" Target="../slideLayouts/slideLayout21.xml"/><Relationship Id="rId18" Type="http://schemas.openxmlformats.org/officeDocument/2006/relationships/slideLayout" Target="../slideLayouts/slideLayout22.xml"/><Relationship Id="rId19" Type="http://schemas.openxmlformats.org/officeDocument/2006/relationships/slideLayout" Target="../slideLayouts/slideLayout23.xml"/><Relationship Id="rId20"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slideLayout" Target="../slideLayouts/slideLayout25.xml"/><Relationship Id="rId10" Type="http://schemas.openxmlformats.org/officeDocument/2006/relationships/slideLayout" Target="../slideLayouts/slideLayout26.xml"/><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slideLayout" Target="../slideLayouts/slideLayout34.xml"/><Relationship Id="rId19" Type="http://schemas.openxmlformats.org/officeDocument/2006/relationships/slideLayout" Target="../slideLayouts/slideLayout35.xml"/><Relationship Id="rId20"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Immagine 4" descr=""/>
          <p:cNvPicPr/>
          <p:nvPr/>
        </p:nvPicPr>
        <p:blipFill>
          <a:blip r:embed="rId2"/>
          <a:stretch/>
        </p:blipFill>
        <p:spPr>
          <a:xfrm>
            <a:off x="250920" y="115920"/>
            <a:ext cx="1173960" cy="445320"/>
          </a:xfrm>
          <a:prstGeom prst="rect">
            <a:avLst/>
          </a:prstGeom>
          <a:ln w="9360">
            <a:noFill/>
          </a:ln>
        </p:spPr>
      </p:pic>
      <p:pic>
        <p:nvPicPr>
          <p:cNvPr id="1" name="Immagine 6" descr=""/>
          <p:cNvPicPr/>
          <p:nvPr/>
        </p:nvPicPr>
        <p:blipFill>
          <a:blip r:embed="rId3"/>
          <a:stretch/>
        </p:blipFill>
        <p:spPr>
          <a:xfrm>
            <a:off x="1676520" y="152280"/>
            <a:ext cx="936000" cy="540720"/>
          </a:xfrm>
          <a:prstGeom prst="rect">
            <a:avLst/>
          </a:prstGeom>
          <a:ln w="9360">
            <a:noFill/>
          </a:ln>
        </p:spPr>
      </p:pic>
      <p:pic>
        <p:nvPicPr>
          <p:cNvPr id="2" name="Immagine 7" descr=""/>
          <p:cNvPicPr/>
          <p:nvPr/>
        </p:nvPicPr>
        <p:blipFill>
          <a:blip r:embed="rId4"/>
          <a:stretch/>
        </p:blipFill>
        <p:spPr>
          <a:xfrm>
            <a:off x="6227640" y="0"/>
            <a:ext cx="1126440" cy="904320"/>
          </a:xfrm>
          <a:prstGeom prst="rect">
            <a:avLst/>
          </a:prstGeom>
          <a:ln w="9360">
            <a:noFill/>
          </a:ln>
        </p:spPr>
      </p:pic>
      <p:pic>
        <p:nvPicPr>
          <p:cNvPr id="3" name="Immagine 8" descr=""/>
          <p:cNvPicPr/>
          <p:nvPr/>
        </p:nvPicPr>
        <p:blipFill>
          <a:blip r:embed="rId5"/>
          <a:stretch/>
        </p:blipFill>
        <p:spPr>
          <a:xfrm>
            <a:off x="7772400" y="152280"/>
            <a:ext cx="909000" cy="691560"/>
          </a:xfrm>
          <a:prstGeom prst="rect">
            <a:avLst/>
          </a:prstGeom>
          <a:ln w="9360">
            <a:noFill/>
          </a:ln>
        </p:spPr>
      </p:pic>
      <p:pic>
        <p:nvPicPr>
          <p:cNvPr id="4" name="Immagine 3" descr=""/>
          <p:cNvPicPr/>
          <p:nvPr/>
        </p:nvPicPr>
        <p:blipFill>
          <a:blip r:embed="rId6"/>
          <a:stretch/>
        </p:blipFill>
        <p:spPr>
          <a:xfrm>
            <a:off x="3780000" y="0"/>
            <a:ext cx="1436040" cy="1085040"/>
          </a:xfrm>
          <a:prstGeom prst="rect">
            <a:avLst/>
          </a:prstGeom>
          <a:ln w="9360">
            <a:noFill/>
          </a:ln>
        </p:spPr>
      </p:pic>
      <p:sp>
        <p:nvSpPr>
          <p:cNvPr id="5" name="CustomShape 1"/>
          <p:cNvSpPr/>
          <p:nvPr/>
        </p:nvSpPr>
        <p:spPr>
          <a:xfrm>
            <a:off x="0" y="6705720"/>
            <a:ext cx="9143280" cy="151560"/>
          </a:xfrm>
          <a:prstGeom prst="rect">
            <a:avLst/>
          </a:prstGeom>
          <a:ln>
            <a:round/>
          </a:ln>
        </p:spPr>
        <p:style>
          <a:lnRef idx="2">
            <a:schemeClr val="accent2">
              <a:shade val="50000"/>
            </a:schemeClr>
          </a:lnRef>
          <a:fillRef idx="1">
            <a:schemeClr val="accent2"/>
          </a:fillRef>
          <a:effectRef idx="0">
            <a:schemeClr val="accent2"/>
          </a:effectRef>
          <a:fontRef idx="minor"/>
        </p:style>
      </p:sp>
      <p:pic>
        <p:nvPicPr>
          <p:cNvPr id="6" name="Immagine 1" descr=""/>
          <p:cNvPicPr/>
          <p:nvPr/>
        </p:nvPicPr>
        <p:blipFill>
          <a:blip r:embed="rId7"/>
          <a:stretch/>
        </p:blipFill>
        <p:spPr>
          <a:xfrm>
            <a:off x="3276720" y="6308640"/>
            <a:ext cx="1264680" cy="286560"/>
          </a:xfrm>
          <a:prstGeom prst="rect">
            <a:avLst/>
          </a:prstGeom>
          <a:ln w="9360">
            <a:noFill/>
          </a:ln>
        </p:spPr>
      </p:pic>
      <p:pic>
        <p:nvPicPr>
          <p:cNvPr id="7" name="Immagine 2" descr=""/>
          <p:cNvPicPr/>
          <p:nvPr/>
        </p:nvPicPr>
        <p:blipFill>
          <a:blip r:embed="rId8"/>
          <a:stretch/>
        </p:blipFill>
        <p:spPr>
          <a:xfrm>
            <a:off x="4643280" y="6308640"/>
            <a:ext cx="818280" cy="266040"/>
          </a:xfrm>
          <a:prstGeom prst="rect">
            <a:avLst/>
          </a:prstGeom>
          <a:ln w="9360">
            <a:noFill/>
          </a:ln>
        </p:spPr>
      </p:pic>
      <p:pic>
        <p:nvPicPr>
          <p:cNvPr id="8" name="Picture 3" descr=""/>
          <p:cNvPicPr/>
          <p:nvPr/>
        </p:nvPicPr>
        <p:blipFill>
          <a:blip r:embed="rId9"/>
          <a:stretch/>
        </p:blipFill>
        <p:spPr>
          <a:xfrm>
            <a:off x="0" y="0"/>
            <a:ext cx="9143280" cy="3504600"/>
          </a:xfrm>
          <a:prstGeom prst="rect">
            <a:avLst/>
          </a:prstGeom>
          <a:ln w="9360">
            <a:noFill/>
          </a:ln>
        </p:spPr>
      </p:pic>
      <p:sp>
        <p:nvSpPr>
          <p:cNvPr id="9" name="PlaceHolder 2"/>
          <p:cNvSpPr>
            <a:spLocks noGrp="1"/>
          </p:cNvSpPr>
          <p:nvPr>
            <p:ph type="title"/>
          </p:nvPr>
        </p:nvSpPr>
        <p:spPr>
          <a:xfrm>
            <a:off x="457200" y="273600"/>
            <a:ext cx="8228880" cy="1144440"/>
          </a:xfrm>
          <a:prstGeom prst="rect">
            <a:avLst/>
          </a:prstGeom>
        </p:spPr>
        <p:txBody>
          <a:bodyPr lIns="0" rIns="0" tIns="0" bIns="0" anchor="ctr"/>
          <a:p>
            <a:pPr algn="ctr"/>
            <a:endParaRPr lang="it-IT" sz="4400" spc="-1" strike="noStrike">
              <a:solidFill>
                <a:srgbClr val="000000"/>
              </a:solidFill>
              <a:uFill>
                <a:solidFill>
                  <a:srgbClr val="ffffff"/>
                </a:solidFill>
              </a:uFill>
              <a:latin typeface="Arial"/>
            </a:endParaRPr>
          </a:p>
        </p:txBody>
      </p:sp>
      <p:sp>
        <p:nvSpPr>
          <p:cNvPr id="10" name="PlaceHolder 3"/>
          <p:cNvSpPr>
            <a:spLocks noGrp="1"/>
          </p:cNvSpPr>
          <p:nvPr>
            <p:ph type="subTitle"/>
          </p:nvPr>
        </p:nvSpPr>
        <p:spPr>
          <a:xfrm>
            <a:off x="457200" y="1604520"/>
            <a:ext cx="8228880" cy="3976920"/>
          </a:xfrm>
          <a:prstGeom prst="rect">
            <a:avLst/>
          </a:prstGeom>
        </p:spPr>
        <p:txBody>
          <a:bodyPr lIns="0" rIns="0" tIns="0" bIns="0" anchor="ctr"/>
          <a:p>
            <a:pPr algn="ctr"/>
            <a:endParaRPr lang="it-IT" sz="3200" spc="-1" strike="noStrike">
              <a:solidFill>
                <a:srgbClr val="000000"/>
              </a:solidFill>
              <a:uFill>
                <a:solidFill>
                  <a:srgbClr val="ffffff"/>
                </a:solidFill>
              </a:uFill>
              <a:latin typeface="Arial"/>
            </a:endParaRPr>
          </a:p>
        </p:txBody>
      </p:sp>
      <p:sp>
        <p:nvSpPr>
          <p:cNvPr id="11"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3200" spc="-1" strike="noStrike">
                <a:solidFill>
                  <a:srgbClr val="000000"/>
                </a:solidFill>
                <a:uFill>
                  <a:solidFill>
                    <a:srgbClr val="ffffff"/>
                  </a:solidFill>
                </a:uFill>
                <a:latin typeface="Arial"/>
              </a:rPr>
              <a:t>Fai clic per modificare il formato del testo della struttura</a:t>
            </a:r>
            <a:endParaRPr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2800" spc="-1" strike="noStrike">
                <a:solidFill>
                  <a:srgbClr val="000000"/>
                </a:solidFill>
                <a:uFill>
                  <a:solidFill>
                    <a:srgbClr val="ffffff"/>
                  </a:solidFill>
                </a:uFill>
                <a:latin typeface="Arial"/>
              </a:rPr>
              <a:t>Secondo livello struttura</a:t>
            </a:r>
            <a:endParaRPr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2400" spc="-1" strike="noStrike">
                <a:solidFill>
                  <a:srgbClr val="000000"/>
                </a:solidFill>
                <a:uFill>
                  <a:solidFill>
                    <a:srgbClr val="ffffff"/>
                  </a:solidFill>
                </a:uFill>
                <a:latin typeface="Arial"/>
              </a:rPr>
              <a:t>Terzo livello struttura</a:t>
            </a:r>
            <a:endParaRPr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2000" spc="-1" strike="noStrike">
                <a:solidFill>
                  <a:srgbClr val="000000"/>
                </a:solidFill>
                <a:uFill>
                  <a:solidFill>
                    <a:srgbClr val="ffffff"/>
                  </a:solidFill>
                </a:uFill>
                <a:latin typeface="Arial"/>
              </a:rPr>
              <a:t>Quarto livello struttura</a:t>
            </a:r>
            <a:endParaRPr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46" name="Immagine 4" descr=""/>
          <p:cNvPicPr/>
          <p:nvPr/>
        </p:nvPicPr>
        <p:blipFill>
          <a:blip r:embed="rId2"/>
          <a:stretch/>
        </p:blipFill>
        <p:spPr>
          <a:xfrm>
            <a:off x="250920" y="115920"/>
            <a:ext cx="1173960" cy="445320"/>
          </a:xfrm>
          <a:prstGeom prst="rect">
            <a:avLst/>
          </a:prstGeom>
          <a:ln w="9360">
            <a:noFill/>
          </a:ln>
        </p:spPr>
      </p:pic>
      <p:pic>
        <p:nvPicPr>
          <p:cNvPr id="47" name="Immagine 6" descr=""/>
          <p:cNvPicPr/>
          <p:nvPr/>
        </p:nvPicPr>
        <p:blipFill>
          <a:blip r:embed="rId3"/>
          <a:stretch/>
        </p:blipFill>
        <p:spPr>
          <a:xfrm>
            <a:off x="1676520" y="152280"/>
            <a:ext cx="936000" cy="540720"/>
          </a:xfrm>
          <a:prstGeom prst="rect">
            <a:avLst/>
          </a:prstGeom>
          <a:ln w="9360">
            <a:noFill/>
          </a:ln>
        </p:spPr>
      </p:pic>
      <p:pic>
        <p:nvPicPr>
          <p:cNvPr id="48" name="Immagine 7" descr=""/>
          <p:cNvPicPr/>
          <p:nvPr/>
        </p:nvPicPr>
        <p:blipFill>
          <a:blip r:embed="rId4"/>
          <a:stretch/>
        </p:blipFill>
        <p:spPr>
          <a:xfrm>
            <a:off x="6227640" y="0"/>
            <a:ext cx="1126440" cy="904320"/>
          </a:xfrm>
          <a:prstGeom prst="rect">
            <a:avLst/>
          </a:prstGeom>
          <a:ln w="9360">
            <a:noFill/>
          </a:ln>
        </p:spPr>
      </p:pic>
      <p:pic>
        <p:nvPicPr>
          <p:cNvPr id="49" name="Immagine 8" descr=""/>
          <p:cNvPicPr/>
          <p:nvPr/>
        </p:nvPicPr>
        <p:blipFill>
          <a:blip r:embed="rId5"/>
          <a:stretch/>
        </p:blipFill>
        <p:spPr>
          <a:xfrm>
            <a:off x="7772400" y="152280"/>
            <a:ext cx="909000" cy="691560"/>
          </a:xfrm>
          <a:prstGeom prst="rect">
            <a:avLst/>
          </a:prstGeom>
          <a:ln w="9360">
            <a:noFill/>
          </a:ln>
        </p:spPr>
      </p:pic>
      <p:pic>
        <p:nvPicPr>
          <p:cNvPr id="50" name="Immagine 3" descr=""/>
          <p:cNvPicPr/>
          <p:nvPr/>
        </p:nvPicPr>
        <p:blipFill>
          <a:blip r:embed="rId6"/>
          <a:stretch/>
        </p:blipFill>
        <p:spPr>
          <a:xfrm>
            <a:off x="3780000" y="0"/>
            <a:ext cx="1436040" cy="1085040"/>
          </a:xfrm>
          <a:prstGeom prst="rect">
            <a:avLst/>
          </a:prstGeom>
          <a:ln w="9360">
            <a:noFill/>
          </a:ln>
        </p:spPr>
      </p:pic>
      <p:sp>
        <p:nvSpPr>
          <p:cNvPr id="51" name="CustomShape 1"/>
          <p:cNvSpPr/>
          <p:nvPr/>
        </p:nvSpPr>
        <p:spPr>
          <a:xfrm>
            <a:off x="0" y="6705720"/>
            <a:ext cx="9143280" cy="151560"/>
          </a:xfrm>
          <a:prstGeom prst="rect">
            <a:avLst/>
          </a:prstGeom>
          <a:ln>
            <a:round/>
          </a:ln>
        </p:spPr>
        <p:style>
          <a:lnRef idx="2">
            <a:schemeClr val="accent2">
              <a:shade val="50000"/>
            </a:schemeClr>
          </a:lnRef>
          <a:fillRef idx="1">
            <a:schemeClr val="accent2"/>
          </a:fillRef>
          <a:effectRef idx="0">
            <a:schemeClr val="accent2"/>
          </a:effectRef>
          <a:fontRef idx="minor"/>
        </p:style>
      </p:sp>
      <p:pic>
        <p:nvPicPr>
          <p:cNvPr id="52" name="Immagine 1" descr=""/>
          <p:cNvPicPr/>
          <p:nvPr/>
        </p:nvPicPr>
        <p:blipFill>
          <a:blip r:embed="rId7"/>
          <a:stretch/>
        </p:blipFill>
        <p:spPr>
          <a:xfrm>
            <a:off x="3276720" y="6308640"/>
            <a:ext cx="1264680" cy="286560"/>
          </a:xfrm>
          <a:prstGeom prst="rect">
            <a:avLst/>
          </a:prstGeom>
          <a:ln w="9360">
            <a:noFill/>
          </a:ln>
        </p:spPr>
      </p:pic>
      <p:pic>
        <p:nvPicPr>
          <p:cNvPr id="53" name="Immagine 2" descr=""/>
          <p:cNvPicPr/>
          <p:nvPr/>
        </p:nvPicPr>
        <p:blipFill>
          <a:blip r:embed="rId8"/>
          <a:stretch/>
        </p:blipFill>
        <p:spPr>
          <a:xfrm>
            <a:off x="4643280" y="6308640"/>
            <a:ext cx="818280" cy="266040"/>
          </a:xfrm>
          <a:prstGeom prst="rect">
            <a:avLst/>
          </a:prstGeom>
          <a:ln w="9360">
            <a:noFill/>
          </a:ln>
        </p:spPr>
      </p:pic>
      <p:sp>
        <p:nvSpPr>
          <p:cNvPr id="54" name="CustomShape 2"/>
          <p:cNvSpPr/>
          <p:nvPr/>
        </p:nvSpPr>
        <p:spPr>
          <a:xfrm>
            <a:off x="0" y="6705720"/>
            <a:ext cx="9143280" cy="151560"/>
          </a:xfrm>
          <a:prstGeom prst="rect">
            <a:avLst/>
          </a:prstGeom>
          <a:ln>
            <a:round/>
          </a:ln>
        </p:spPr>
        <p:style>
          <a:lnRef idx="2">
            <a:schemeClr val="accent2">
              <a:shade val="50000"/>
            </a:schemeClr>
          </a:lnRef>
          <a:fillRef idx="1">
            <a:schemeClr val="accent2"/>
          </a:fillRef>
          <a:effectRef idx="0">
            <a:schemeClr val="accent2"/>
          </a:effectRef>
          <a:fontRef idx="minor"/>
        </p:style>
      </p:sp>
      <p:sp>
        <p:nvSpPr>
          <p:cNvPr id="55" name="PlaceHolder 3"/>
          <p:cNvSpPr>
            <a:spLocks noGrp="1"/>
          </p:cNvSpPr>
          <p:nvPr>
            <p:ph type="title"/>
          </p:nvPr>
        </p:nvSpPr>
        <p:spPr>
          <a:xfrm>
            <a:off x="457200" y="273600"/>
            <a:ext cx="8229240" cy="1144800"/>
          </a:xfrm>
          <a:prstGeom prst="rect">
            <a:avLst/>
          </a:prstGeom>
        </p:spPr>
        <p:txBody>
          <a:bodyPr lIns="0" rIns="0" tIns="0" bIns="0" anchor="ctr"/>
          <a:p>
            <a:pPr algn="ctr"/>
            <a:r>
              <a:rPr lang="it-IT" sz="4400" spc="-1" strike="noStrike">
                <a:solidFill>
                  <a:srgbClr val="000000"/>
                </a:solidFill>
                <a:uFill>
                  <a:solidFill>
                    <a:srgbClr val="ffffff"/>
                  </a:solidFill>
                </a:uFill>
                <a:latin typeface="Arial"/>
              </a:rPr>
              <a:t>Fai clic per modificare il formato del testo del titolo</a:t>
            </a:r>
            <a:endParaRPr lang="it-IT" sz="44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3200" spc="-1" strike="noStrike">
                <a:solidFill>
                  <a:srgbClr val="000000"/>
                </a:solidFill>
                <a:uFill>
                  <a:solidFill>
                    <a:srgbClr val="ffffff"/>
                  </a:solidFill>
                </a:uFill>
                <a:latin typeface="Arial"/>
              </a:rPr>
              <a:t>Fai clic per modificare il formato del testo della struttura</a:t>
            </a:r>
            <a:endParaRPr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2800" spc="-1" strike="noStrike">
                <a:solidFill>
                  <a:srgbClr val="000000"/>
                </a:solidFill>
                <a:uFill>
                  <a:solidFill>
                    <a:srgbClr val="ffffff"/>
                  </a:solidFill>
                </a:uFill>
                <a:latin typeface="Arial"/>
              </a:rPr>
              <a:t>Secondo livello struttura</a:t>
            </a:r>
            <a:endParaRPr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2400" spc="-1" strike="noStrike">
                <a:solidFill>
                  <a:srgbClr val="000000"/>
                </a:solidFill>
                <a:uFill>
                  <a:solidFill>
                    <a:srgbClr val="ffffff"/>
                  </a:solidFill>
                </a:uFill>
                <a:latin typeface="Arial"/>
              </a:rPr>
              <a:t>Terzo livello struttura</a:t>
            </a:r>
            <a:endParaRPr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2000" spc="-1" strike="noStrike">
                <a:solidFill>
                  <a:srgbClr val="000000"/>
                </a:solidFill>
                <a:uFill>
                  <a:solidFill>
                    <a:srgbClr val="ffffff"/>
                  </a:solidFill>
                </a:uFill>
                <a:latin typeface="Arial"/>
              </a:rPr>
              <a:t>Quarto livello struttura</a:t>
            </a:r>
            <a:endParaRPr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91" name="Immagine 4" descr=""/>
          <p:cNvPicPr/>
          <p:nvPr/>
        </p:nvPicPr>
        <p:blipFill>
          <a:blip r:embed="rId2"/>
          <a:stretch/>
        </p:blipFill>
        <p:spPr>
          <a:xfrm>
            <a:off x="250920" y="115920"/>
            <a:ext cx="1173960" cy="445320"/>
          </a:xfrm>
          <a:prstGeom prst="rect">
            <a:avLst/>
          </a:prstGeom>
          <a:ln w="9360">
            <a:noFill/>
          </a:ln>
        </p:spPr>
      </p:pic>
      <p:pic>
        <p:nvPicPr>
          <p:cNvPr id="92" name="Immagine 6" descr=""/>
          <p:cNvPicPr/>
          <p:nvPr/>
        </p:nvPicPr>
        <p:blipFill>
          <a:blip r:embed="rId3"/>
          <a:stretch/>
        </p:blipFill>
        <p:spPr>
          <a:xfrm>
            <a:off x="1676520" y="152280"/>
            <a:ext cx="936000" cy="540720"/>
          </a:xfrm>
          <a:prstGeom prst="rect">
            <a:avLst/>
          </a:prstGeom>
          <a:ln w="9360">
            <a:noFill/>
          </a:ln>
        </p:spPr>
      </p:pic>
      <p:pic>
        <p:nvPicPr>
          <p:cNvPr id="93" name="Immagine 7" descr=""/>
          <p:cNvPicPr/>
          <p:nvPr/>
        </p:nvPicPr>
        <p:blipFill>
          <a:blip r:embed="rId4"/>
          <a:stretch/>
        </p:blipFill>
        <p:spPr>
          <a:xfrm>
            <a:off x="6227640" y="0"/>
            <a:ext cx="1126440" cy="904320"/>
          </a:xfrm>
          <a:prstGeom prst="rect">
            <a:avLst/>
          </a:prstGeom>
          <a:ln w="9360">
            <a:noFill/>
          </a:ln>
        </p:spPr>
      </p:pic>
      <p:pic>
        <p:nvPicPr>
          <p:cNvPr id="94" name="Immagine 8" descr=""/>
          <p:cNvPicPr/>
          <p:nvPr/>
        </p:nvPicPr>
        <p:blipFill>
          <a:blip r:embed="rId5"/>
          <a:stretch/>
        </p:blipFill>
        <p:spPr>
          <a:xfrm>
            <a:off x="7772400" y="152280"/>
            <a:ext cx="909000" cy="691560"/>
          </a:xfrm>
          <a:prstGeom prst="rect">
            <a:avLst/>
          </a:prstGeom>
          <a:ln w="9360">
            <a:noFill/>
          </a:ln>
        </p:spPr>
      </p:pic>
      <p:pic>
        <p:nvPicPr>
          <p:cNvPr id="95" name="Immagine 3" descr=""/>
          <p:cNvPicPr/>
          <p:nvPr/>
        </p:nvPicPr>
        <p:blipFill>
          <a:blip r:embed="rId6"/>
          <a:stretch/>
        </p:blipFill>
        <p:spPr>
          <a:xfrm>
            <a:off x="3780000" y="0"/>
            <a:ext cx="1436040" cy="1085040"/>
          </a:xfrm>
          <a:prstGeom prst="rect">
            <a:avLst/>
          </a:prstGeom>
          <a:ln w="9360">
            <a:noFill/>
          </a:ln>
        </p:spPr>
      </p:pic>
      <p:sp>
        <p:nvSpPr>
          <p:cNvPr id="96" name="CustomShape 1"/>
          <p:cNvSpPr/>
          <p:nvPr/>
        </p:nvSpPr>
        <p:spPr>
          <a:xfrm>
            <a:off x="0" y="6705720"/>
            <a:ext cx="9143280" cy="151560"/>
          </a:xfrm>
          <a:prstGeom prst="rect">
            <a:avLst/>
          </a:prstGeom>
          <a:ln>
            <a:round/>
          </a:ln>
        </p:spPr>
        <p:style>
          <a:lnRef idx="2">
            <a:schemeClr val="accent2">
              <a:shade val="50000"/>
            </a:schemeClr>
          </a:lnRef>
          <a:fillRef idx="1">
            <a:schemeClr val="accent2"/>
          </a:fillRef>
          <a:effectRef idx="0">
            <a:schemeClr val="accent2"/>
          </a:effectRef>
          <a:fontRef idx="minor"/>
        </p:style>
      </p:sp>
      <p:pic>
        <p:nvPicPr>
          <p:cNvPr id="97" name="Immagine 1" descr=""/>
          <p:cNvPicPr/>
          <p:nvPr/>
        </p:nvPicPr>
        <p:blipFill>
          <a:blip r:embed="rId7"/>
          <a:stretch/>
        </p:blipFill>
        <p:spPr>
          <a:xfrm>
            <a:off x="3276720" y="6308640"/>
            <a:ext cx="1264680" cy="286560"/>
          </a:xfrm>
          <a:prstGeom prst="rect">
            <a:avLst/>
          </a:prstGeom>
          <a:ln w="9360">
            <a:noFill/>
          </a:ln>
        </p:spPr>
      </p:pic>
      <p:pic>
        <p:nvPicPr>
          <p:cNvPr id="98" name="Immagine 2" descr=""/>
          <p:cNvPicPr/>
          <p:nvPr/>
        </p:nvPicPr>
        <p:blipFill>
          <a:blip r:embed="rId8"/>
          <a:stretch/>
        </p:blipFill>
        <p:spPr>
          <a:xfrm>
            <a:off x="4643280" y="6308640"/>
            <a:ext cx="818280" cy="266040"/>
          </a:xfrm>
          <a:prstGeom prst="rect">
            <a:avLst/>
          </a:prstGeom>
          <a:ln w="9360">
            <a:noFill/>
          </a:ln>
        </p:spPr>
      </p:pic>
      <p:sp>
        <p:nvSpPr>
          <p:cNvPr id="99" name="CustomShape 2"/>
          <p:cNvSpPr/>
          <p:nvPr/>
        </p:nvSpPr>
        <p:spPr>
          <a:xfrm>
            <a:off x="0" y="6705720"/>
            <a:ext cx="9143280" cy="151560"/>
          </a:xfrm>
          <a:prstGeom prst="rect">
            <a:avLst/>
          </a:prstGeom>
          <a:ln>
            <a:round/>
          </a:ln>
        </p:spPr>
        <p:style>
          <a:lnRef idx="2">
            <a:schemeClr val="accent2">
              <a:shade val="50000"/>
            </a:schemeClr>
          </a:lnRef>
          <a:fillRef idx="1">
            <a:schemeClr val="accent2"/>
          </a:fillRef>
          <a:effectRef idx="0">
            <a:schemeClr val="accent2"/>
          </a:effectRef>
          <a:fontRef idx="minor"/>
        </p:style>
      </p:sp>
      <p:sp>
        <p:nvSpPr>
          <p:cNvPr id="100" name="PlaceHolder 3"/>
          <p:cNvSpPr>
            <a:spLocks noGrp="1"/>
          </p:cNvSpPr>
          <p:nvPr>
            <p:ph type="title"/>
          </p:nvPr>
        </p:nvSpPr>
        <p:spPr>
          <a:xfrm>
            <a:off x="457200" y="273600"/>
            <a:ext cx="8229240" cy="1144800"/>
          </a:xfrm>
          <a:prstGeom prst="rect">
            <a:avLst/>
          </a:prstGeom>
        </p:spPr>
        <p:txBody>
          <a:bodyPr lIns="0" rIns="0" tIns="0" bIns="0" anchor="ctr"/>
          <a:p>
            <a:pPr algn="ctr"/>
            <a:r>
              <a:rPr lang="it-IT" sz="4400" spc="-1" strike="noStrike">
                <a:solidFill>
                  <a:srgbClr val="000000"/>
                </a:solidFill>
                <a:uFill>
                  <a:solidFill>
                    <a:srgbClr val="ffffff"/>
                  </a:solidFill>
                </a:uFill>
                <a:latin typeface="Arial"/>
              </a:rPr>
              <a:t>Fai clic per modificare il formato del testo del titolo</a:t>
            </a:r>
            <a:endParaRPr lang="it-IT" sz="44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lang="it-IT" sz="3200" spc="-1" strike="noStrike">
                <a:solidFill>
                  <a:srgbClr val="000000"/>
                </a:solidFill>
                <a:uFill>
                  <a:solidFill>
                    <a:srgbClr val="ffffff"/>
                  </a:solidFill>
                </a:uFill>
                <a:latin typeface="Arial"/>
              </a:rPr>
              <a:t>Fai clic per modificare il formato del testo della struttura</a:t>
            </a:r>
            <a:endParaRPr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lang="it-IT" sz="2800" spc="-1" strike="noStrike">
                <a:solidFill>
                  <a:srgbClr val="000000"/>
                </a:solidFill>
                <a:uFill>
                  <a:solidFill>
                    <a:srgbClr val="ffffff"/>
                  </a:solidFill>
                </a:uFill>
                <a:latin typeface="Arial"/>
              </a:rPr>
              <a:t>Secondo livello struttura</a:t>
            </a:r>
            <a:endParaRPr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lang="it-IT" sz="2400" spc="-1" strike="noStrike">
                <a:solidFill>
                  <a:srgbClr val="000000"/>
                </a:solidFill>
                <a:uFill>
                  <a:solidFill>
                    <a:srgbClr val="ffffff"/>
                  </a:solidFill>
                </a:uFill>
                <a:latin typeface="Arial"/>
              </a:rPr>
              <a:t>Terzo livello struttura</a:t>
            </a:r>
            <a:endParaRPr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lang="it-IT" sz="2000" spc="-1" strike="noStrike">
                <a:solidFill>
                  <a:srgbClr val="000000"/>
                </a:solidFill>
                <a:uFill>
                  <a:solidFill>
                    <a:srgbClr val="ffffff"/>
                  </a:solidFill>
                </a:uFill>
                <a:latin typeface="Arial"/>
              </a:rPr>
              <a:t>Quarto livello struttura</a:t>
            </a:r>
            <a:endParaRPr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Quinto livello struttura</a:t>
            </a:r>
            <a:endParaRPr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Sesto livello struttura</a:t>
            </a:r>
            <a:endParaRPr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lang="it-IT" sz="2000" spc="-1" strike="noStrike">
                <a:solidFill>
                  <a:srgbClr val="000000"/>
                </a:solidFill>
                <a:uFill>
                  <a:solidFill>
                    <a:srgbClr val="ffffff"/>
                  </a:solidFill>
                </a:uFill>
                <a:latin typeface="Arial"/>
              </a:rPr>
              <a:t>Settimo livello struttura</a:t>
            </a:r>
            <a:endParaRPr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14.xml"/>
</Relationships>
</file>

<file path=ppt/slides/_rels/slide11.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47.jpeg"/><Relationship Id="rId4" Type="http://schemas.openxmlformats.org/officeDocument/2006/relationships/slideLayout" Target="../slideLayouts/slideLayout14.xml"/>
</Relationships>
</file>

<file path=ppt/slides/_rels/slide12.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jpeg"/><Relationship Id="rId3" Type="http://schemas.openxmlformats.org/officeDocument/2006/relationships/slideLayout" Target="../slideLayouts/slideLayout14.xml"/>
</Relationships>
</file>

<file path=ppt/slides/_rels/slide13.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image" Target="../media/image51.jpeg"/><Relationship Id="rId3" Type="http://schemas.openxmlformats.org/officeDocument/2006/relationships/slideLayout" Target="../slideLayouts/slideLayout14.xml"/>
</Relationships>
</file>

<file path=ppt/slides/_rels/slide14.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4.xml"/>
</Relationships>
</file>

<file path=ppt/slides/_rels/slide3.xml.rels><?xml version="1.0" encoding="UTF-8"?>
<Relationships xmlns="http://schemas.openxmlformats.org/package/2006/relationships"><Relationship Id="rId1" Type="http://schemas.openxmlformats.org/officeDocument/2006/relationships/hyperlink" Target="https://www.flickr.com/photos/nohatespeechmovement/sets/72157650213504198/" TargetMode="External"/><Relationship Id="rId2" Type="http://schemas.openxmlformats.org/officeDocument/2006/relationships/hyperlink" Target="http://blog.nohatespeechmovement.org/guidelines-to-prevent-cyberbullying-and-hate-speech/" TargetMode="External"/><Relationship Id="rId3" Type="http://schemas.openxmlformats.org/officeDocument/2006/relationships/hyperlink" Target="https://www.flickr.com/photos/nohatespeechmovement/sets/72157650628498375/" TargetMode="External"/><Relationship Id="rId4" Type="http://schemas.openxmlformats.org/officeDocument/2006/relationships/hyperlink" Target="http://blog.nohatespeechmovement.org/play-and-learn-selected-exercises-for-safer-internet/" TargetMode="External"/><Relationship Id="rId5" Type="http://schemas.openxmlformats.org/officeDocument/2006/relationships/hyperlink" Target="http://blog.nohatespeechmovement.org/play-and-learn-what-would-you-share/" TargetMode="External"/><Relationship Id="rId6" Type="http://schemas.openxmlformats.org/officeDocument/2006/relationships/hyperlink" Target="http://blog.nohatespeechmovement.org/pivate-life-and-human-rights-the-right-to-privacy/" TargetMode="External"/><Relationship Id="rId7" Type="http://schemas.openxmlformats.org/officeDocument/2006/relationships/hyperlink" Target="http://blog.nohatespeechmovement.org/privacyandsafety/" TargetMode="External"/><Relationship Id="rId8" Type="http://schemas.openxmlformats.org/officeDocument/2006/relationships/hyperlink" Target="https://www.flickr.com/photos/nohatespeechmovement/sets/72157648299726893/" TargetMode="External"/><Relationship Id="rId9" Type="http://schemas.openxmlformats.org/officeDocument/2006/relationships/hyperlink" Target="http://www.nohatespeechmovement.org/hate-speech-watch/focus/internet-safety---are-you-safe-from-hate-speech-online" TargetMode="External"/><Relationship Id="rId10" Type="http://schemas.openxmlformats.org/officeDocument/2006/relationships/slideLayout" Target="../slideLayouts/slideLayout14.xml"/>
</Relationships>
</file>

<file path=ppt/slides/_rels/slide4.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slideLayout" Target="../slideLayouts/slideLayout14.xml"/>
</Relationships>
</file>

<file path=ppt/slides/_rels/slide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4.xml"/>
</Relationships>
</file>

<file path=ppt/slides/_rels/slide6.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slideLayout" Target="../slideLayouts/slideLayout14.xml"/>
</Relationships>
</file>

<file path=ppt/slides/_rels/slide7.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jpeg"/><Relationship Id="rId3" Type="http://schemas.openxmlformats.org/officeDocument/2006/relationships/image" Target="../media/image41.jpe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4.xml"/>
</Relationships>
</file>

<file path=ppt/slides/_rels/slide9.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CustomShape 1"/>
          <p:cNvSpPr/>
          <p:nvPr/>
        </p:nvSpPr>
        <p:spPr>
          <a:xfrm>
            <a:off x="1219320" y="3886200"/>
            <a:ext cx="7314480" cy="627840"/>
          </a:xfrm>
          <a:prstGeom prst="rect">
            <a:avLst/>
          </a:prstGeom>
          <a:noFill/>
          <a:ln>
            <a:noFill/>
          </a:ln>
        </p:spPr>
        <p:style>
          <a:lnRef idx="0"/>
          <a:fillRef idx="0"/>
          <a:effectRef idx="0"/>
          <a:fontRef idx="minor"/>
        </p:style>
      </p:sp>
      <p:sp>
        <p:nvSpPr>
          <p:cNvPr id="137" name="CustomShape 2"/>
          <p:cNvSpPr/>
          <p:nvPr/>
        </p:nvSpPr>
        <p:spPr>
          <a:xfrm>
            <a:off x="1600200" y="4648320"/>
            <a:ext cx="6171480" cy="990000"/>
          </a:xfrm>
          <a:prstGeom prst="rect">
            <a:avLst/>
          </a:prstGeom>
          <a:noFill/>
          <a:ln>
            <a:noFill/>
          </a:ln>
        </p:spPr>
        <p:style>
          <a:lnRef idx="0"/>
          <a:fillRef idx="0"/>
          <a:effectRef idx="0"/>
          <a:fontRef idx="minor"/>
        </p:style>
      </p:sp>
      <p:sp>
        <p:nvSpPr>
          <p:cNvPr id="138" name="CustomShape 3"/>
          <p:cNvSpPr/>
          <p:nvPr/>
        </p:nvSpPr>
        <p:spPr>
          <a:xfrm>
            <a:off x="1905120" y="3352680"/>
            <a:ext cx="7238160" cy="333360"/>
          </a:xfrm>
          <a:prstGeom prst="rect">
            <a:avLst/>
          </a:prstGeom>
          <a:noFill/>
          <a:ln>
            <a:noFill/>
          </a:ln>
        </p:spPr>
        <p:style>
          <a:lnRef idx="0"/>
          <a:fillRef idx="0"/>
          <a:effectRef idx="0"/>
          <a:fontRef idx="minor"/>
        </p:style>
        <p:txBody>
          <a:bodyPr lIns="90000" rIns="90000" tIns="45000" bIns="45000"/>
          <a:p>
            <a:pPr algn="ctr">
              <a:lnSpc>
                <a:spcPct val="100000"/>
              </a:lnSpc>
            </a:pPr>
            <a:r>
              <a:rPr i="1" lang="it-IT" sz="1600" spc="-1" strike="noStrike">
                <a:solidFill>
                  <a:srgbClr val="000000"/>
                </a:solidFill>
                <a:uFill>
                  <a:solidFill>
                    <a:srgbClr val="ffffff"/>
                  </a:solidFill>
                </a:uFill>
                <a:latin typeface="Calibri"/>
                <a:ea typeface="DejaVu Sans"/>
              </a:rPr>
              <a:t>Sala Della Torre, Fondazione Cassa di Risparmio di Gorizia, Via Carducci 2, Gorizia</a:t>
            </a:r>
            <a:endParaRPr lang="it-IT" sz="1800" spc="-1" strike="noStrike">
              <a:solidFill>
                <a:srgbClr val="000000"/>
              </a:solidFill>
              <a:uFill>
                <a:solidFill>
                  <a:srgbClr val="ffffff"/>
                </a:solidFill>
              </a:uFill>
              <a:latin typeface="Arial"/>
            </a:endParaRPr>
          </a:p>
        </p:txBody>
      </p:sp>
      <p:sp>
        <p:nvSpPr>
          <p:cNvPr id="139" name="CustomShape 4"/>
          <p:cNvSpPr/>
          <p:nvPr/>
        </p:nvSpPr>
        <p:spPr>
          <a:xfrm>
            <a:off x="9360" y="3352680"/>
            <a:ext cx="1101240" cy="333360"/>
          </a:xfrm>
          <a:prstGeom prst="rect">
            <a:avLst/>
          </a:prstGeom>
          <a:noFill/>
          <a:ln w="9360">
            <a:noFill/>
          </a:ln>
        </p:spPr>
        <p:style>
          <a:lnRef idx="0"/>
          <a:fillRef idx="0"/>
          <a:effectRef idx="0"/>
          <a:fontRef idx="minor"/>
        </p:style>
        <p:txBody>
          <a:bodyPr wrap="none" lIns="90000" rIns="90000" tIns="45000" bIns="45000"/>
          <a:p>
            <a:pPr>
              <a:lnSpc>
                <a:spcPct val="100000"/>
              </a:lnSpc>
            </a:pPr>
            <a:r>
              <a:rPr lang="it-IT" sz="1600" spc="-1" strike="noStrike">
                <a:solidFill>
                  <a:srgbClr val="ff0000"/>
                </a:solidFill>
                <a:uFill>
                  <a:solidFill>
                    <a:srgbClr val="ffffff"/>
                  </a:solidFill>
                </a:uFill>
                <a:latin typeface="Calibri"/>
                <a:ea typeface="DejaVu Sans"/>
              </a:rPr>
              <a:t>29.04.2016</a:t>
            </a:r>
            <a:endParaRPr lang="it-IT" sz="1800" spc="-1" strike="noStrike">
              <a:solidFill>
                <a:srgbClr val="000000"/>
              </a:solidFill>
              <a:uFill>
                <a:solidFill>
                  <a:srgbClr val="ffffff"/>
                </a:solidFill>
              </a:uFill>
              <a:latin typeface="Arial"/>
            </a:endParaRPr>
          </a:p>
        </p:txBody>
      </p:sp>
      <p:sp>
        <p:nvSpPr>
          <p:cNvPr id="140" name="TextShape 5"/>
          <p:cNvSpPr txBox="1"/>
          <p:nvPr/>
        </p:nvSpPr>
        <p:spPr>
          <a:xfrm>
            <a:off x="-32400" y="3888000"/>
            <a:ext cx="9208800" cy="712440"/>
          </a:xfrm>
          <a:prstGeom prst="rect">
            <a:avLst/>
          </a:prstGeom>
          <a:noFill/>
          <a:ln>
            <a:noFill/>
          </a:ln>
        </p:spPr>
        <p:txBody>
          <a:bodyPr lIns="90000" rIns="90000" tIns="45000" bIns="45000"/>
          <a:p>
            <a:pPr algn="r"/>
            <a:r>
              <a:rPr b="1" i="1" lang="it-IT" sz="2000" spc="-1" strike="noStrike">
                <a:solidFill>
                  <a:srgbClr val="000000"/>
                </a:solidFill>
                <a:uFill>
                  <a:solidFill>
                    <a:srgbClr val="ffffff"/>
                  </a:solidFill>
                </a:uFill>
                <a:latin typeface="Calibri"/>
              </a:rPr>
              <a:t>"Il contrasto al cyberbullismo  come forma di discorso d'odio attraverso il </a:t>
            </a:r>
            <a:endParaRPr b="1" i="1" lang="it-IT" sz="1800" spc="-1" strike="noStrike">
              <a:solidFill>
                <a:srgbClr val="000000"/>
              </a:solidFill>
              <a:uFill>
                <a:solidFill>
                  <a:srgbClr val="ffffff"/>
                </a:solidFill>
              </a:uFill>
              <a:latin typeface="Calibri"/>
            </a:endParaRPr>
          </a:p>
          <a:p>
            <a:pPr algn="r"/>
            <a:r>
              <a:rPr b="1" i="1" lang="it-IT" sz="2000" spc="-1" strike="noStrike">
                <a:solidFill>
                  <a:srgbClr val="000000"/>
                </a:solidFill>
                <a:uFill>
                  <a:solidFill>
                    <a:srgbClr val="ffffff"/>
                  </a:solidFill>
                </a:uFill>
                <a:latin typeface="Calibri"/>
              </a:rPr>
              <a:t>No Hate Speech Movement: esempi concreti di azioni online e offline"</a:t>
            </a:r>
            <a:endParaRPr b="1" i="1" lang="it-IT" sz="1800" spc="-1" strike="noStrike">
              <a:solidFill>
                <a:srgbClr val="000000"/>
              </a:solidFill>
              <a:uFill>
                <a:solidFill>
                  <a:srgbClr val="ffffff"/>
                </a:solidFill>
              </a:uFill>
              <a:latin typeface="Calibri"/>
            </a:endParaRPr>
          </a:p>
        </p:txBody>
      </p:sp>
      <p:sp>
        <p:nvSpPr>
          <p:cNvPr id="141" name="TextShape 6"/>
          <p:cNvSpPr txBox="1"/>
          <p:nvPr/>
        </p:nvSpPr>
        <p:spPr>
          <a:xfrm>
            <a:off x="288000" y="4824000"/>
            <a:ext cx="8352000" cy="843120"/>
          </a:xfrm>
          <a:prstGeom prst="rect">
            <a:avLst/>
          </a:prstGeom>
          <a:noFill/>
          <a:ln>
            <a:noFill/>
          </a:ln>
        </p:spPr>
        <p:txBody>
          <a:bodyPr lIns="90000" rIns="90000" tIns="45000" bIns="45000"/>
          <a:p>
            <a:pPr algn="r"/>
            <a:endParaRPr lang="it-IT" sz="1800" spc="-1" strike="noStrike">
              <a:solidFill>
                <a:srgbClr val="000000"/>
              </a:solidFill>
              <a:uFill>
                <a:solidFill>
                  <a:srgbClr val="ffffff"/>
                </a:solidFill>
              </a:uFill>
              <a:latin typeface="Arial"/>
            </a:endParaRPr>
          </a:p>
          <a:p>
            <a:pPr algn="r"/>
            <a:r>
              <a:rPr lang="it-IT" sz="1600" spc="-1" strike="noStrike" u="sng">
                <a:solidFill>
                  <a:srgbClr val="000000"/>
                </a:solidFill>
                <a:uFill>
                  <a:solidFill>
                    <a:srgbClr val="ffffff"/>
                  </a:solidFill>
                </a:uFill>
                <a:latin typeface="Calibri"/>
              </a:rPr>
              <a:t>DOTT.SSA ALESSANDRA COPPOLA </a:t>
            </a:r>
            <a:endParaRPr lang="it-IT" sz="1800" spc="-1" strike="noStrike">
              <a:solidFill>
                <a:srgbClr val="000000"/>
              </a:solidFill>
              <a:uFill>
                <a:solidFill>
                  <a:srgbClr val="ffffff"/>
                </a:solidFill>
              </a:uFill>
              <a:latin typeface="Arial"/>
            </a:endParaRPr>
          </a:p>
          <a:p>
            <a:pPr algn="r"/>
            <a:r>
              <a:rPr lang="it-IT" sz="1600" spc="-1" strike="noStrike">
                <a:solidFill>
                  <a:srgbClr val="000000"/>
                </a:solidFill>
                <a:uFill>
                  <a:solidFill>
                    <a:srgbClr val="ffffff"/>
                  </a:solidFill>
                </a:uFill>
                <a:latin typeface="Calibri"/>
              </a:rPr>
              <a:t>Presidente APICE e Coordinatrice della Rete APICE per il NHSM</a:t>
            </a:r>
            <a:endParaRPr lang="it-IT"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73" name="" descr=""/>
          <p:cNvPicPr/>
          <p:nvPr/>
        </p:nvPicPr>
        <p:blipFill>
          <a:blip r:embed="rId1"/>
          <a:srcRect l="12387" t="11334" r="13591" b="13031"/>
          <a:stretch/>
        </p:blipFill>
        <p:spPr>
          <a:xfrm>
            <a:off x="1224360" y="2088720"/>
            <a:ext cx="6767640" cy="3887280"/>
          </a:xfrm>
          <a:prstGeom prst="rect">
            <a:avLst/>
          </a:prstGeom>
          <a:ln>
            <a:noFill/>
          </a:ln>
        </p:spPr>
      </p:pic>
      <p:sp>
        <p:nvSpPr>
          <p:cNvPr id="174" name="TextShape 1"/>
          <p:cNvSpPr txBox="1"/>
          <p:nvPr/>
        </p:nvSpPr>
        <p:spPr>
          <a:xfrm>
            <a:off x="576000" y="1008000"/>
            <a:ext cx="8229240" cy="11448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APICE: Quale ruolo nel No Hate Speech Movement?</a:t>
            </a:r>
            <a:endParaRPr b="1" lang="it-IT" sz="20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CustomShape 1"/>
          <p:cNvSpPr/>
          <p:nvPr/>
        </p:nvSpPr>
        <p:spPr>
          <a:xfrm>
            <a:off x="482760" y="1320840"/>
            <a:ext cx="8228880" cy="715320"/>
          </a:xfrm>
          <a:prstGeom prst="rect">
            <a:avLst/>
          </a:prstGeom>
          <a:noFill/>
          <a:ln>
            <a:noFill/>
          </a:ln>
        </p:spPr>
        <p:style>
          <a:lnRef idx="0"/>
          <a:fillRef idx="0"/>
          <a:effectRef idx="0"/>
          <a:fontRef idx="minor"/>
        </p:style>
      </p:sp>
      <p:pic>
        <p:nvPicPr>
          <p:cNvPr id="176" name="" descr=""/>
          <p:cNvPicPr/>
          <p:nvPr/>
        </p:nvPicPr>
        <p:blipFill>
          <a:blip r:embed="rId1"/>
          <a:stretch/>
        </p:blipFill>
        <p:spPr>
          <a:xfrm>
            <a:off x="4176360" y="2664000"/>
            <a:ext cx="4318560" cy="1512000"/>
          </a:xfrm>
          <a:prstGeom prst="rect">
            <a:avLst/>
          </a:prstGeom>
          <a:ln>
            <a:solidFill>
              <a:srgbClr val="cccccc"/>
            </a:solidFill>
          </a:ln>
        </p:spPr>
      </p:pic>
      <p:pic>
        <p:nvPicPr>
          <p:cNvPr id="177" name="" descr=""/>
          <p:cNvPicPr/>
          <p:nvPr/>
        </p:nvPicPr>
        <p:blipFill>
          <a:blip r:embed="rId2"/>
          <a:stretch/>
        </p:blipFill>
        <p:spPr>
          <a:xfrm>
            <a:off x="792000" y="2655000"/>
            <a:ext cx="3096000" cy="3104280"/>
          </a:xfrm>
          <a:prstGeom prst="rect">
            <a:avLst/>
          </a:prstGeom>
          <a:ln>
            <a:solidFill>
              <a:srgbClr val="cccccc"/>
            </a:solidFill>
          </a:ln>
        </p:spPr>
      </p:pic>
      <p:sp>
        <p:nvSpPr>
          <p:cNvPr id="178" name="TextShape 2"/>
          <p:cNvSpPr txBox="1"/>
          <p:nvPr/>
        </p:nvSpPr>
        <p:spPr>
          <a:xfrm>
            <a:off x="864000" y="1440000"/>
            <a:ext cx="7632000" cy="10080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La RETE APICE PER IL NO HATE SPEECH MOVEMENT:</a:t>
            </a:r>
            <a:r>
              <a:rPr b="1" lang="it-IT" sz="2000" spc="-1" strike="noStrike">
                <a:solidFill>
                  <a:srgbClr val="000000"/>
                </a:solidFill>
                <a:uFill>
                  <a:solidFill>
                    <a:srgbClr val="ffffff"/>
                  </a:solidFill>
                </a:uFill>
                <a:latin typeface="Arial"/>
              </a:rPr>
              <a:t>
</a:t>
            </a:r>
            <a:r>
              <a:rPr b="1" lang="it-IT" sz="2000" spc="-1" strike="noStrike">
                <a:solidFill>
                  <a:srgbClr val="000000"/>
                </a:solidFill>
                <a:uFill>
                  <a:solidFill>
                    <a:srgbClr val="ffffff"/>
                  </a:solidFill>
                </a:uFill>
                <a:latin typeface="Arial"/>
              </a:rPr>
              <a:t>il Coordinamento e le European Action Days</a:t>
            </a:r>
            <a:endParaRPr b="1" lang="it-IT" sz="2000" spc="-1" strike="noStrike">
              <a:solidFill>
                <a:srgbClr val="000000"/>
              </a:solidFill>
              <a:uFill>
                <a:solidFill>
                  <a:srgbClr val="ffffff"/>
                </a:solidFill>
              </a:uFill>
              <a:latin typeface="Arial"/>
            </a:endParaRPr>
          </a:p>
        </p:txBody>
      </p:sp>
      <p:pic>
        <p:nvPicPr>
          <p:cNvPr id="179" name="" descr=""/>
          <p:cNvPicPr/>
          <p:nvPr/>
        </p:nvPicPr>
        <p:blipFill>
          <a:blip r:embed="rId3"/>
          <a:stretch/>
        </p:blipFill>
        <p:spPr>
          <a:xfrm>
            <a:off x="4176000" y="4384440"/>
            <a:ext cx="4392000" cy="1339560"/>
          </a:xfrm>
          <a:prstGeom prst="rect">
            <a:avLst/>
          </a:prstGeom>
          <a:ln>
            <a:solidFill>
              <a:srgbClr val="dddddd"/>
            </a:solid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0" name="CustomShape 1"/>
          <p:cNvSpPr/>
          <p:nvPr/>
        </p:nvSpPr>
        <p:spPr>
          <a:xfrm>
            <a:off x="482760" y="1320840"/>
            <a:ext cx="8228880" cy="715320"/>
          </a:xfrm>
          <a:prstGeom prst="rect">
            <a:avLst/>
          </a:prstGeom>
          <a:noFill/>
          <a:ln>
            <a:noFill/>
          </a:ln>
        </p:spPr>
        <p:style>
          <a:lnRef idx="0"/>
          <a:fillRef idx="0"/>
          <a:effectRef idx="0"/>
          <a:fontRef idx="minor"/>
        </p:style>
      </p:sp>
      <p:pic>
        <p:nvPicPr>
          <p:cNvPr id="181" name="" descr=""/>
          <p:cNvPicPr/>
          <p:nvPr/>
        </p:nvPicPr>
        <p:blipFill>
          <a:blip r:embed="rId1"/>
          <a:srcRect l="0" t="0" r="8949" b="0"/>
          <a:stretch/>
        </p:blipFill>
        <p:spPr>
          <a:xfrm>
            <a:off x="2964240" y="2504160"/>
            <a:ext cx="5675400" cy="3499920"/>
          </a:xfrm>
          <a:prstGeom prst="rect">
            <a:avLst/>
          </a:prstGeom>
          <a:ln>
            <a:solidFill>
              <a:srgbClr val="ff3333"/>
            </a:solidFill>
          </a:ln>
        </p:spPr>
      </p:pic>
      <p:pic>
        <p:nvPicPr>
          <p:cNvPr id="182" name="" descr=""/>
          <p:cNvPicPr/>
          <p:nvPr/>
        </p:nvPicPr>
        <p:blipFill>
          <a:blip r:embed="rId2"/>
          <a:srcRect l="0" t="15957" r="0" b="2870"/>
          <a:stretch/>
        </p:blipFill>
        <p:spPr>
          <a:xfrm>
            <a:off x="453960" y="2504160"/>
            <a:ext cx="2426040" cy="3507480"/>
          </a:xfrm>
          <a:prstGeom prst="rect">
            <a:avLst/>
          </a:prstGeom>
          <a:ln>
            <a:solidFill>
              <a:srgbClr val="ff3333"/>
            </a:solidFill>
          </a:ln>
        </p:spPr>
      </p:pic>
      <p:sp>
        <p:nvSpPr>
          <p:cNvPr id="183" name="TextShape 2"/>
          <p:cNvSpPr txBox="1"/>
          <p:nvPr/>
        </p:nvSpPr>
        <p:spPr>
          <a:xfrm>
            <a:off x="482400" y="1359360"/>
            <a:ext cx="8229240" cy="11448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La RETE APICE PER IL NO HATE SPEECH MOVEMENT e la </a:t>
            </a:r>
            <a:r>
              <a:rPr b="1" lang="it-IT" sz="2000" spc="-1" strike="noStrike">
                <a:solidFill>
                  <a:srgbClr val="000000"/>
                </a:solidFill>
                <a:uFill>
                  <a:solidFill>
                    <a:srgbClr val="ffffff"/>
                  </a:solidFill>
                </a:uFill>
                <a:latin typeface="Arial"/>
              </a:rPr>
              <a:t>
</a:t>
            </a:r>
            <a:r>
              <a:rPr b="1" lang="it-IT" sz="2000" spc="-1" strike="noStrike">
                <a:solidFill>
                  <a:srgbClr val="000000"/>
                </a:solidFill>
                <a:uFill>
                  <a:solidFill>
                    <a:srgbClr val="ffffff"/>
                  </a:solidFill>
                </a:uFill>
                <a:latin typeface="Arial"/>
              </a:rPr>
              <a:t>“No Hate Parliamentary Alliance” del Consiglio d'Europa</a:t>
            </a:r>
            <a:endParaRPr b="1" lang="it-IT" sz="20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457200" y="1604520"/>
            <a:ext cx="8229240" cy="3977280"/>
          </a:xfrm>
          <a:prstGeom prst="rect">
            <a:avLst/>
          </a:prstGeom>
          <a:noFill/>
          <a:ln>
            <a:noFill/>
          </a:ln>
        </p:spPr>
        <p:txBody>
          <a:bodyPr lIns="0" rIns="0" tIns="0" bIns="0" anchor="ctr"/>
          <a:p>
            <a:pPr algn="ctr"/>
            <a:endParaRPr lang="it-IT" sz="3200" spc="-1" strike="noStrike">
              <a:solidFill>
                <a:srgbClr val="000000"/>
              </a:solidFill>
              <a:uFill>
                <a:solidFill>
                  <a:srgbClr val="ffffff"/>
                </a:solidFill>
              </a:uFill>
              <a:latin typeface="Arial"/>
            </a:endParaRPr>
          </a:p>
          <a:p>
            <a:pPr algn="ctr"/>
            <a:endParaRPr lang="it-IT" sz="3200" spc="-1" strike="noStrike">
              <a:solidFill>
                <a:srgbClr val="000000"/>
              </a:solidFill>
              <a:uFill>
                <a:solidFill>
                  <a:srgbClr val="ffffff"/>
                </a:solidFill>
              </a:uFill>
              <a:latin typeface="Arial"/>
            </a:endParaRPr>
          </a:p>
          <a:p>
            <a:pPr algn="ctr"/>
            <a:endParaRPr lang="it-IT" sz="3200" spc="-1" strike="noStrike">
              <a:solidFill>
                <a:srgbClr val="000000"/>
              </a:solidFill>
              <a:uFill>
                <a:solidFill>
                  <a:srgbClr val="ffffff"/>
                </a:solidFill>
              </a:uFill>
              <a:latin typeface="Arial"/>
            </a:endParaRPr>
          </a:p>
          <a:p>
            <a:pPr algn="ctr"/>
            <a:endParaRPr lang="it-IT" sz="3200" spc="-1" strike="noStrike">
              <a:solidFill>
                <a:srgbClr val="000000"/>
              </a:solidFill>
              <a:uFill>
                <a:solidFill>
                  <a:srgbClr val="ffffff"/>
                </a:solidFill>
              </a:uFill>
              <a:latin typeface="Arial"/>
            </a:endParaRPr>
          </a:p>
          <a:p>
            <a:pPr algn="ctr"/>
            <a:endParaRPr lang="it-IT" sz="3200" spc="-1" strike="noStrike">
              <a:solidFill>
                <a:srgbClr val="000000"/>
              </a:solidFill>
              <a:uFill>
                <a:solidFill>
                  <a:srgbClr val="ffffff"/>
                </a:solidFill>
              </a:uFill>
              <a:latin typeface="Arial"/>
            </a:endParaRPr>
          </a:p>
          <a:p>
            <a:pPr algn="ctr"/>
            <a:r>
              <a:rPr b="1" lang="it-IT" sz="2600" spc="-1" strike="noStrike" u="sng">
                <a:solidFill>
                  <a:srgbClr val="000000"/>
                </a:solidFill>
                <a:uFill>
                  <a:solidFill>
                    <a:srgbClr val="ffffff"/>
                  </a:solidFill>
                </a:uFill>
                <a:latin typeface="Arial"/>
              </a:rPr>
              <a:t>CONTATTI</a:t>
            </a:r>
            <a:endParaRPr lang="it-IT" sz="3200" spc="-1" strike="noStrike">
              <a:solidFill>
                <a:srgbClr val="000000"/>
              </a:solidFill>
              <a:uFill>
                <a:solidFill>
                  <a:srgbClr val="ffffff"/>
                </a:solidFill>
              </a:uFill>
              <a:latin typeface="Arial"/>
            </a:endParaRPr>
          </a:p>
          <a:p>
            <a:pPr algn="ctr"/>
            <a:r>
              <a:rPr lang="it-IT" sz="2400" spc="-1" strike="noStrike">
                <a:solidFill>
                  <a:srgbClr val="000000"/>
                </a:solidFill>
                <a:uFill>
                  <a:solidFill>
                    <a:srgbClr val="ffffff"/>
                  </a:solidFill>
                </a:uFill>
                <a:latin typeface="Arial"/>
              </a:rPr>
              <a:t>www.apiceue.net</a:t>
            </a:r>
            <a:endParaRPr lang="it-IT" sz="3200" spc="-1" strike="noStrike">
              <a:solidFill>
                <a:srgbClr val="000000"/>
              </a:solidFill>
              <a:uFill>
                <a:solidFill>
                  <a:srgbClr val="ffffff"/>
                </a:solidFill>
              </a:uFill>
              <a:latin typeface="Arial"/>
            </a:endParaRPr>
          </a:p>
          <a:p>
            <a:pPr algn="ctr"/>
            <a:r>
              <a:rPr lang="it-IT" sz="2400" spc="-1" strike="noStrike">
                <a:solidFill>
                  <a:srgbClr val="000000"/>
                </a:solidFill>
                <a:uFill>
                  <a:solidFill>
                    <a:srgbClr val="ffffff"/>
                  </a:solidFill>
                </a:uFill>
                <a:latin typeface="Arial"/>
              </a:rPr>
              <a:t> </a:t>
            </a:r>
            <a:r>
              <a:rPr lang="it-IT" sz="2400" spc="-1" strike="noStrike">
                <a:solidFill>
                  <a:srgbClr val="000000"/>
                </a:solidFill>
                <a:uFill>
                  <a:solidFill>
                    <a:srgbClr val="ffffff"/>
                  </a:solidFill>
                </a:uFill>
                <a:latin typeface="Arial"/>
              </a:rPr>
              <a:t>apice.ue@gmail.com</a:t>
            </a:r>
            <a:endParaRPr lang="it-IT" sz="3200" spc="-1" strike="noStrike">
              <a:solidFill>
                <a:srgbClr val="000000"/>
              </a:solidFill>
              <a:uFill>
                <a:solidFill>
                  <a:srgbClr val="ffffff"/>
                </a:solidFill>
              </a:uFill>
              <a:latin typeface="Arial"/>
            </a:endParaRPr>
          </a:p>
          <a:p>
            <a:pPr algn="ctr"/>
            <a:r>
              <a:rPr lang="it-IT" sz="2400" spc="-1" strike="noStrike">
                <a:solidFill>
                  <a:srgbClr val="000000"/>
                </a:solidFill>
                <a:uFill>
                  <a:solidFill>
                    <a:srgbClr val="ffffff"/>
                  </a:solidFill>
                </a:uFill>
                <a:latin typeface="Arial"/>
              </a:rPr>
              <a:t> </a:t>
            </a:r>
            <a:r>
              <a:rPr lang="it-IT" sz="2400" spc="-1" strike="noStrike">
                <a:solidFill>
                  <a:srgbClr val="000000"/>
                </a:solidFill>
                <a:uFill>
                  <a:solidFill>
                    <a:srgbClr val="ffffff"/>
                  </a:solidFill>
                </a:uFill>
                <a:latin typeface="Arial"/>
              </a:rPr>
              <a:t>https://www.facebook.com/apiceue</a:t>
            </a:r>
            <a:endParaRPr lang="it-IT" sz="3200" spc="-1" strike="noStrike">
              <a:solidFill>
                <a:srgbClr val="000000"/>
              </a:solidFill>
              <a:uFill>
                <a:solidFill>
                  <a:srgbClr val="ffffff"/>
                </a:solidFill>
              </a:uFill>
              <a:latin typeface="Arial"/>
            </a:endParaRPr>
          </a:p>
          <a:p>
            <a:pPr algn="ctr"/>
            <a:r>
              <a:rPr lang="it-IT" sz="2400" spc="-1" strike="noStrike">
                <a:solidFill>
                  <a:srgbClr val="000000"/>
                </a:solidFill>
                <a:uFill>
                  <a:solidFill>
                    <a:srgbClr val="ffffff"/>
                  </a:solidFill>
                </a:uFill>
                <a:latin typeface="Arial"/>
              </a:rPr>
              <a:t> </a:t>
            </a:r>
            <a:r>
              <a:rPr lang="it-IT" sz="2400" spc="-1" strike="noStrike">
                <a:solidFill>
                  <a:srgbClr val="000000"/>
                </a:solidFill>
                <a:uFill>
                  <a:solidFill>
                    <a:srgbClr val="ffffff"/>
                  </a:solidFill>
                </a:uFill>
                <a:latin typeface="Arial"/>
              </a:rPr>
              <a:t>https://www.facebook.com/groups/APICEnetworkNHSM/</a:t>
            </a:r>
            <a:endParaRPr lang="it-IT" sz="3200" spc="-1" strike="noStrike">
              <a:solidFill>
                <a:srgbClr val="000000"/>
              </a:solidFill>
              <a:uFill>
                <a:solidFill>
                  <a:srgbClr val="ffffff"/>
                </a:solidFill>
              </a:uFill>
              <a:latin typeface="Arial"/>
            </a:endParaRPr>
          </a:p>
          <a:p>
            <a:pPr algn="ctr"/>
            <a:r>
              <a:rPr lang="it-IT" sz="2400" spc="-1" strike="noStrike">
                <a:solidFill>
                  <a:srgbClr val="000000"/>
                </a:solidFill>
                <a:uFill>
                  <a:solidFill>
                    <a:srgbClr val="ffffff"/>
                  </a:solidFill>
                </a:uFill>
                <a:latin typeface="Arial"/>
              </a:rPr>
              <a:t>@ApiceUE @No Hate Speech_IT</a:t>
            </a:r>
            <a:endParaRPr lang="it-IT" sz="3200" spc="-1" strike="noStrike">
              <a:solidFill>
                <a:srgbClr val="000000"/>
              </a:solidFill>
              <a:uFill>
                <a:solidFill>
                  <a:srgbClr val="ffffff"/>
                </a:solidFill>
              </a:uFill>
              <a:latin typeface="Arial"/>
            </a:endParaRPr>
          </a:p>
        </p:txBody>
      </p:sp>
      <p:pic>
        <p:nvPicPr>
          <p:cNvPr id="185" name="" descr=""/>
          <p:cNvPicPr/>
          <p:nvPr/>
        </p:nvPicPr>
        <p:blipFill>
          <a:blip r:embed="rId1"/>
          <a:stretch/>
        </p:blipFill>
        <p:spPr>
          <a:xfrm>
            <a:off x="5976000" y="1872000"/>
            <a:ext cx="1440000" cy="1440000"/>
          </a:xfrm>
          <a:prstGeom prst="rect">
            <a:avLst/>
          </a:prstGeom>
          <a:ln>
            <a:noFill/>
          </a:ln>
        </p:spPr>
      </p:pic>
      <p:pic>
        <p:nvPicPr>
          <p:cNvPr id="186" name="" descr=""/>
          <p:cNvPicPr/>
          <p:nvPr/>
        </p:nvPicPr>
        <p:blipFill>
          <a:blip r:embed="rId2"/>
          <a:stretch/>
        </p:blipFill>
        <p:spPr>
          <a:xfrm>
            <a:off x="785520" y="1944000"/>
            <a:ext cx="2958480" cy="122400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7" name="Immagine 1" descr=""/>
          <p:cNvPicPr/>
          <p:nvPr/>
        </p:nvPicPr>
        <p:blipFill>
          <a:blip r:embed="rId1"/>
          <a:stretch/>
        </p:blipFill>
        <p:spPr>
          <a:xfrm>
            <a:off x="1905120" y="1523880"/>
            <a:ext cx="5485680" cy="4417200"/>
          </a:xfrm>
          <a:prstGeom prst="rect">
            <a:avLst/>
          </a:prstGeom>
          <a:ln w="9360">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CustomShape 1"/>
          <p:cNvSpPr/>
          <p:nvPr/>
        </p:nvSpPr>
        <p:spPr>
          <a:xfrm>
            <a:off x="482760" y="1320840"/>
            <a:ext cx="8228880" cy="715320"/>
          </a:xfrm>
          <a:prstGeom prst="rect">
            <a:avLst/>
          </a:prstGeom>
          <a:noFill/>
          <a:ln>
            <a:noFill/>
          </a:ln>
        </p:spPr>
        <p:style>
          <a:lnRef idx="0"/>
          <a:fillRef idx="0"/>
          <a:effectRef idx="0"/>
          <a:fontRef idx="minor"/>
        </p:style>
      </p:sp>
      <p:pic>
        <p:nvPicPr>
          <p:cNvPr id="143" name="" descr=""/>
          <p:cNvPicPr/>
          <p:nvPr/>
        </p:nvPicPr>
        <p:blipFill>
          <a:blip r:embed="rId1"/>
          <a:stretch/>
        </p:blipFill>
        <p:spPr>
          <a:xfrm>
            <a:off x="639720" y="2406600"/>
            <a:ext cx="8000280" cy="2957400"/>
          </a:xfrm>
          <a:prstGeom prst="rect">
            <a:avLst/>
          </a:prstGeom>
          <a:ln w="12600">
            <a:solidFill>
              <a:srgbClr val="999999"/>
            </a:solidFill>
            <a:round/>
          </a:ln>
        </p:spPr>
      </p:pic>
      <p:sp>
        <p:nvSpPr>
          <p:cNvPr id="144" name="TextShape 2"/>
          <p:cNvSpPr txBox="1"/>
          <p:nvPr/>
        </p:nvSpPr>
        <p:spPr>
          <a:xfrm>
            <a:off x="432000" y="1320840"/>
            <a:ext cx="8229240" cy="1144800"/>
          </a:xfrm>
          <a:prstGeom prst="rect">
            <a:avLst/>
          </a:prstGeom>
          <a:noFill/>
          <a:ln>
            <a:noFill/>
          </a:ln>
        </p:spPr>
        <p:txBody>
          <a:bodyPr lIns="0" rIns="0" tIns="0" bIns="0" anchor="ctr"/>
          <a:p>
            <a:pPr algn="ctr"/>
            <a:r>
              <a:rPr b="1" lang="it-IT" sz="1800" spc="-1" strike="noStrike">
                <a:solidFill>
                  <a:srgbClr val="000000"/>
                </a:solidFill>
                <a:uFill>
                  <a:solidFill>
                    <a:srgbClr val="ffffff"/>
                  </a:solidFill>
                </a:uFill>
                <a:latin typeface="Arial"/>
              </a:rPr>
              <a:t>IL CONTRASTO AL CYBERBULLISMO COME FORMA DI HATE SPEECH: </a:t>
            </a:r>
            <a:r>
              <a:rPr b="1" lang="it-IT" sz="1800" spc="-1" strike="noStrike">
                <a:solidFill>
                  <a:srgbClr val="000000"/>
                </a:solidFill>
                <a:uFill>
                  <a:solidFill>
                    <a:srgbClr val="ffffff"/>
                  </a:solidFill>
                </a:uFill>
                <a:latin typeface="Arial"/>
              </a:rPr>
              <a:t>
</a:t>
            </a:r>
            <a:r>
              <a:rPr b="1" lang="it-IT" sz="1800" spc="-1" strike="noStrike">
                <a:solidFill>
                  <a:srgbClr val="000000"/>
                </a:solidFill>
                <a:uFill>
                  <a:solidFill>
                    <a:srgbClr val="ffffff"/>
                  </a:solidFill>
                </a:uFill>
                <a:latin typeface="Arial"/>
              </a:rPr>
              <a:t>LE EUROPEAN ACTION DAYS FOR SAFER INTERNET</a:t>
            </a:r>
            <a:endParaRPr lang="it-IT"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CustomShape 1"/>
          <p:cNvSpPr/>
          <p:nvPr/>
        </p:nvSpPr>
        <p:spPr>
          <a:xfrm>
            <a:off x="482760" y="1320840"/>
            <a:ext cx="8228880" cy="715320"/>
          </a:xfrm>
          <a:prstGeom prst="rect">
            <a:avLst/>
          </a:prstGeom>
          <a:noFill/>
          <a:ln>
            <a:noFill/>
          </a:ln>
        </p:spPr>
        <p:style>
          <a:lnRef idx="0"/>
          <a:fillRef idx="0"/>
          <a:effectRef idx="0"/>
          <a:fontRef idx="minor"/>
        </p:style>
      </p:sp>
      <p:graphicFrame>
        <p:nvGraphicFramePr>
          <p:cNvPr id="146" name="Table 2"/>
          <p:cNvGraphicFramePr/>
          <p:nvPr/>
        </p:nvGraphicFramePr>
        <p:xfrm>
          <a:off x="445680" y="1481760"/>
          <a:ext cx="8207640" cy="4734720"/>
        </p:xfrm>
        <a:graphic>
          <a:graphicData uri="http://schemas.openxmlformats.org/drawingml/2006/table">
            <a:tbl>
              <a:tblPr/>
              <a:tblGrid>
                <a:gridCol w="4103640"/>
                <a:gridCol w="4104360"/>
              </a:tblGrid>
              <a:tr h="1669680">
                <a:tc>
                  <a:txBody>
                    <a:bodyPr lIns="90000" rIns="90000" tIns="46800" bIns="46800"/>
                    <a:p>
                      <a:pPr algn="ctr">
                        <a:lnSpc>
                          <a:spcPts val="100"/>
                        </a:lnSpc>
                      </a:pPr>
                      <a:r>
                        <a:rPr b="1" lang="en-GB" sz="1100" spc="-1" strike="noStrike" u="sng">
                          <a:solidFill>
                            <a:srgbClr val="ff3333"/>
                          </a:solidFill>
                          <a:uFill>
                            <a:solidFill>
                              <a:srgbClr val="ffffff"/>
                            </a:solidFill>
                          </a:uFill>
                          <a:latin typeface="Arial"/>
                        </a:rPr>
                        <a:t>ACTION 1. Learning online and hate speech</a:t>
                      </a:r>
                      <a:endParaRPr b="1" lang="en-GB" sz="1100" spc="-1" strike="noStrike">
                        <a:solidFill>
                          <a:srgbClr val="222222"/>
                        </a:solidFill>
                        <a:uFill>
                          <a:solidFill>
                            <a:srgbClr val="ffffff"/>
                          </a:solidFill>
                        </a:uFill>
                        <a:latin typeface="Arial"/>
                        <a:ea typeface="Arial"/>
                      </a:endParaRPr>
                    </a:p>
                    <a:p>
                      <a:pPr algn="ctr">
                        <a:lnSpc>
                          <a:spcPts val="100"/>
                        </a:lnSpc>
                      </a:pPr>
                      <a:r>
                        <a:rPr lang="en-GB" sz="1100" spc="-1" strike="noStrike">
                          <a:solidFill>
                            <a:srgbClr val="222222"/>
                          </a:solidFill>
                          <a:uFill>
                            <a:solidFill>
                              <a:srgbClr val="ffffff"/>
                            </a:solidFill>
                          </a:uFill>
                          <a:latin typeface="Arial"/>
                          <a:ea typeface="Arial"/>
                        </a:rPr>
                        <a:t>Internet provides a space for learning and communicating  for young people. In order to protect yourself from online hate speech you must have certain skills and understanding. </a:t>
                      </a:r>
                      <a:r>
                        <a:rPr b="1" lang="en-GB" sz="1100" spc="-1" strike="noStrike">
                          <a:solidFill>
                            <a:srgbClr val="222222"/>
                          </a:solidFill>
                          <a:uFill>
                            <a:solidFill>
                              <a:srgbClr val="ffffff"/>
                            </a:solidFill>
                          </a:uFill>
                          <a:latin typeface="Arial"/>
                          <a:ea typeface="Arial"/>
                        </a:rPr>
                        <a:t>Read and share</a:t>
                      </a:r>
                      <a:r>
                        <a:rPr lang="en-GB" sz="1100" spc="-1" strike="noStrike">
                          <a:solidFill>
                            <a:srgbClr val="222222"/>
                          </a:solidFill>
                          <a:uFill>
                            <a:solidFill>
                              <a:srgbClr val="ffffff"/>
                            </a:solidFill>
                          </a:uFill>
                          <a:latin typeface="Arial"/>
                          <a:ea typeface="Arial"/>
                        </a:rPr>
                        <a:t> these </a:t>
                      </a:r>
                      <a:r>
                        <a:rPr lang="it-IT" sz="1100" spc="-1" strike="noStrike">
                          <a:solidFill>
                            <a:srgbClr val="000000"/>
                          </a:solidFill>
                          <a:uFill>
                            <a:solidFill>
                              <a:srgbClr val="ffffff"/>
                            </a:solidFill>
                          </a:uFill>
                          <a:latin typeface="Arial"/>
                          <a:hlinkClick r:id="rId1"/>
                        </a:rPr>
                        <a:t>INFOCARDS</a:t>
                      </a:r>
                      <a:r>
                        <a:rPr lang="it-IT" sz="1100" spc="-1" strike="noStrike">
                          <a:solidFill>
                            <a:srgbClr val="000000"/>
                          </a:solidFill>
                          <a:uFill>
                            <a:solidFill>
                              <a:srgbClr val="ffffff"/>
                            </a:solidFill>
                          </a:uFill>
                          <a:latin typeface="Arial"/>
                        </a:rPr>
                        <a:t>  about online hate speech and you will know better what to do when you face online hate speech.</a:t>
                      </a:r>
                      <a:endParaRPr lang="it-IT" sz="1100" spc="-1" strike="noStrike">
                        <a:solidFill>
                          <a:srgbClr val="000000"/>
                        </a:solidFill>
                        <a:uFill>
                          <a:solidFill>
                            <a:srgbClr val="ffffff"/>
                          </a:solidFill>
                        </a:uFill>
                        <a:latin typeface="Arial"/>
                      </a:endParaRPr>
                    </a:p>
                    <a:p>
                      <a:pPr algn="just">
                        <a:lnSpc>
                          <a:spcPts val="100"/>
                        </a:lnSpc>
                      </a:pPr>
                      <a:endParaRPr lang="it-IT" sz="11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c>
                  <a:txBody>
                    <a:bodyPr lIns="90000" rIns="90000" tIns="46800" bIns="46800"/>
                    <a:p>
                      <a:pPr algn="ctr">
                        <a:lnSpc>
                          <a:spcPct val="100000"/>
                        </a:lnSpc>
                      </a:pPr>
                      <a:r>
                        <a:rPr b="1" lang="it-IT" sz="1100" spc="-1" strike="noStrike" u="sng">
                          <a:solidFill>
                            <a:srgbClr val="ff3333"/>
                          </a:solidFill>
                          <a:uFill>
                            <a:solidFill>
                              <a:srgbClr val="ffffff"/>
                            </a:solidFill>
                          </a:uFill>
                          <a:latin typeface="Arial"/>
                        </a:rPr>
                        <a:t>ACTION 2. Cyberbullying and hate speech</a:t>
                      </a:r>
                      <a:endParaRPr lang="it-IT" sz="900" spc="-1" strike="noStrike">
                        <a:solidFill>
                          <a:srgbClr val="000000"/>
                        </a:solidFill>
                        <a:uFill>
                          <a:solidFill>
                            <a:srgbClr val="ffffff"/>
                          </a:solidFill>
                        </a:uFill>
                        <a:latin typeface="Arial"/>
                        <a:ea typeface="Microsoft YaHei"/>
                      </a:endParaRPr>
                    </a:p>
                    <a:p>
                      <a:pPr algn="ctr">
                        <a:lnSpc>
                          <a:spcPct val="100000"/>
                        </a:lnSpc>
                      </a:pPr>
                      <a:r>
                        <a:rPr lang="it-IT" sz="1100" spc="-1" strike="noStrike">
                          <a:solidFill>
                            <a:srgbClr val="000000"/>
                          </a:solidFill>
                          <a:uFill>
                            <a:solidFill>
                              <a:srgbClr val="ffffff"/>
                            </a:solidFill>
                          </a:uFill>
                          <a:latin typeface="Arial"/>
                        </a:rPr>
                        <a:t>Internet is a space for interaction among young people. Just like in offline world young people can themself be actors of hatered or targets of hatered. Hate speech is often used in cyberbullying. In order to understand what to do:   Read and share these </a:t>
                      </a:r>
                      <a:r>
                        <a:rPr lang="it-IT" sz="1100" spc="-1" strike="noStrike">
                          <a:solidFill>
                            <a:srgbClr val="000000"/>
                          </a:solidFill>
                          <a:uFill>
                            <a:solidFill>
                              <a:srgbClr val="ffffff"/>
                            </a:solidFill>
                          </a:uFill>
                          <a:latin typeface="Arial"/>
                          <a:hlinkClick r:id="rId2"/>
                        </a:rPr>
                        <a:t>GUIDELINES</a:t>
                      </a:r>
                      <a:r>
                        <a:rPr lang="it-IT" sz="1100" spc="-1" strike="noStrike">
                          <a:solidFill>
                            <a:srgbClr val="000000"/>
                          </a:solidFill>
                          <a:uFill>
                            <a:solidFill>
                              <a:srgbClr val="ffffff"/>
                            </a:solidFill>
                          </a:uFill>
                          <a:latin typeface="Arial"/>
                        </a:rPr>
                        <a:t>  to prevent and counter act cyberbullying and hate speech, and see and share these </a:t>
                      </a:r>
                      <a:r>
                        <a:rPr lang="it-IT" sz="1100" spc="-1" strike="noStrike">
                          <a:solidFill>
                            <a:srgbClr val="000000"/>
                          </a:solidFill>
                          <a:uFill>
                            <a:solidFill>
                              <a:srgbClr val="ffffff"/>
                            </a:solidFill>
                          </a:uFill>
                          <a:latin typeface="Arial"/>
                          <a:hlinkClick r:id="rId3"/>
                        </a:rPr>
                        <a:t>MEMES</a:t>
                      </a:r>
                      <a:r>
                        <a:rPr lang="it-IT" sz="1100" spc="-1" strike="noStrike">
                          <a:solidFill>
                            <a:srgbClr val="000000"/>
                          </a:solidFill>
                          <a:uFill>
                            <a:solidFill>
                              <a:srgbClr val="ffffff"/>
                            </a:solidFill>
                          </a:uFill>
                          <a:latin typeface="Arial"/>
                        </a:rPr>
                        <a:t> to raise awarness about the problem. Play one of the </a:t>
                      </a:r>
                      <a:r>
                        <a:rPr lang="it-IT" sz="1100" spc="-1" strike="noStrike">
                          <a:solidFill>
                            <a:srgbClr val="000000"/>
                          </a:solidFill>
                          <a:uFill>
                            <a:solidFill>
                              <a:srgbClr val="ffffff"/>
                            </a:solidFill>
                          </a:uFill>
                          <a:latin typeface="Arial"/>
                          <a:hlinkClick r:id="rId4"/>
                        </a:rPr>
                        <a:t>Selected Educational Activities</a:t>
                      </a:r>
                      <a:r>
                        <a:rPr lang="it-IT" sz="1100" spc="-1" strike="noStrike">
                          <a:solidFill>
                            <a:srgbClr val="000000"/>
                          </a:solidFill>
                          <a:uFill>
                            <a:solidFill>
                              <a:srgbClr val="ffffff"/>
                            </a:solidFill>
                          </a:uFill>
                          <a:latin typeface="Arial"/>
                        </a:rPr>
                        <a:t> with your group of youth and give us your feedback in a comment.</a:t>
                      </a:r>
                      <a:endParaRPr lang="it-IT" sz="900" spc="-1" strike="noStrike">
                        <a:solidFill>
                          <a:srgbClr val="000000"/>
                        </a:solidFill>
                        <a:uFill>
                          <a:solidFill>
                            <a:srgbClr val="ffffff"/>
                          </a:solidFill>
                        </a:uFill>
                        <a:latin typeface="Arial"/>
                        <a:ea typeface="Microsoft YaHei"/>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r>
              <a:tr h="1709640">
                <a:tc>
                  <a:txBody>
                    <a:bodyPr lIns="90000" rIns="90000" tIns="46800" bIns="46800"/>
                    <a:p>
                      <a:pPr algn="ctr">
                        <a:lnSpc>
                          <a:spcPts val="100"/>
                        </a:lnSpc>
                      </a:pPr>
                      <a:r>
                        <a:rPr b="1" lang="en-GB" sz="1100" spc="-1" strike="noStrike" u="sng">
                          <a:solidFill>
                            <a:srgbClr val="ff3333"/>
                          </a:solidFill>
                          <a:uFill>
                            <a:solidFill>
                              <a:srgbClr val="ffffff"/>
                            </a:solidFill>
                          </a:uFill>
                          <a:latin typeface="Arial"/>
                        </a:rPr>
                        <a:t>ACTION 3. Identity safety and hate speech</a:t>
                      </a:r>
                      <a:endParaRPr b="1" lang="en-GB" sz="900" spc="-1" strike="noStrike">
                        <a:solidFill>
                          <a:srgbClr val="222222"/>
                        </a:solidFill>
                        <a:uFill>
                          <a:solidFill>
                            <a:srgbClr val="ffffff"/>
                          </a:solidFill>
                        </a:uFill>
                        <a:latin typeface="Arial"/>
                        <a:ea typeface="Arial"/>
                      </a:endParaRPr>
                    </a:p>
                    <a:p>
                      <a:pPr algn="ctr">
                        <a:lnSpc>
                          <a:spcPts val="100"/>
                        </a:lnSpc>
                      </a:pPr>
                      <a:r>
                        <a:rPr lang="en-GB" sz="1100" spc="-1" strike="noStrike">
                          <a:solidFill>
                            <a:srgbClr val="222222"/>
                          </a:solidFill>
                          <a:uFill>
                            <a:solidFill>
                              <a:srgbClr val="ffffff"/>
                            </a:solidFill>
                          </a:uFill>
                          <a:latin typeface="Arial"/>
                          <a:ea typeface="Arial"/>
                        </a:rPr>
                        <a:t>Internet is place to share information about your own identity which can also expose you at risks of hate speech, bullying and physical or emotional dangers. So protecting your own identity online is your  responsability as well. </a:t>
                      </a:r>
                      <a:r>
                        <a:rPr b="1" lang="en-GB" sz="1100" spc="-1" strike="noStrike">
                          <a:solidFill>
                            <a:srgbClr val="222222"/>
                          </a:solidFill>
                          <a:uFill>
                            <a:solidFill>
                              <a:srgbClr val="ffffff"/>
                            </a:solidFill>
                          </a:uFill>
                          <a:latin typeface="Arial"/>
                          <a:ea typeface="Arial"/>
                        </a:rPr>
                        <a:t>Play</a:t>
                      </a:r>
                      <a:r>
                        <a:rPr lang="en-GB" sz="1100" spc="-1" strike="noStrike">
                          <a:solidFill>
                            <a:srgbClr val="222222"/>
                          </a:solidFill>
                          <a:uFill>
                            <a:solidFill>
                              <a:srgbClr val="ffffff"/>
                            </a:solidFill>
                          </a:uFill>
                          <a:latin typeface="Arial"/>
                          <a:ea typeface="Arial"/>
                        </a:rPr>
                        <a:t> this exercise online </a:t>
                      </a:r>
                      <a:r>
                        <a:rPr lang="it-IT" sz="1100" spc="-1" strike="noStrike">
                          <a:solidFill>
                            <a:srgbClr val="000000"/>
                          </a:solidFill>
                          <a:uFill>
                            <a:solidFill>
                              <a:srgbClr val="ffffff"/>
                            </a:solidFill>
                          </a:uFill>
                          <a:latin typeface="Arial"/>
                          <a:hlinkClick r:id="rId5"/>
                        </a:rPr>
                        <a:t>"WHAT WOULD YOu SHARE?"</a:t>
                      </a:r>
                      <a:r>
                        <a:rPr lang="it-IT" sz="1100" spc="-1" strike="noStrike">
                          <a:solidFill>
                            <a:srgbClr val="000000"/>
                          </a:solidFill>
                          <a:uFill>
                            <a:solidFill>
                              <a:srgbClr val="ffffff"/>
                            </a:solidFill>
                          </a:uFill>
                          <a:latin typeface="Arial"/>
                        </a:rPr>
                        <a:t>.  </a:t>
                      </a:r>
                      <a:r>
                        <a:rPr b="1" lang="en-GB" sz="1100" spc="-1" strike="noStrike">
                          <a:solidFill>
                            <a:srgbClr val="222222"/>
                          </a:solidFill>
                          <a:uFill>
                            <a:solidFill>
                              <a:srgbClr val="ffffff"/>
                            </a:solidFill>
                          </a:uFill>
                          <a:latin typeface="Arial"/>
                          <a:ea typeface="Arial"/>
                        </a:rPr>
                        <a:t>Read and share</a:t>
                      </a:r>
                      <a:r>
                        <a:rPr lang="en-GB" sz="1100" spc="-1" strike="noStrike">
                          <a:solidFill>
                            <a:srgbClr val="222222"/>
                          </a:solidFill>
                          <a:uFill>
                            <a:solidFill>
                              <a:srgbClr val="ffffff"/>
                            </a:solidFill>
                          </a:uFill>
                          <a:latin typeface="Arial"/>
                          <a:ea typeface="Arial"/>
                        </a:rPr>
                        <a:t> this </a:t>
                      </a:r>
                      <a:r>
                        <a:rPr lang="it-IT" sz="1100" spc="-1" strike="noStrike">
                          <a:solidFill>
                            <a:srgbClr val="000000"/>
                          </a:solidFill>
                          <a:uFill>
                            <a:solidFill>
                              <a:srgbClr val="ffffff"/>
                            </a:solidFill>
                          </a:uFill>
                          <a:latin typeface="Arial"/>
                          <a:hlinkClick r:id="rId6"/>
                        </a:rPr>
                        <a:t>ARTICLE about your Right to Privacy</a:t>
                      </a:r>
                      <a:r>
                        <a:rPr lang="it-IT" sz="1100" spc="-1" strike="noStrike">
                          <a:solidFill>
                            <a:srgbClr val="000000"/>
                          </a:solidFill>
                          <a:uFill>
                            <a:solidFill>
                              <a:srgbClr val="ffffff"/>
                            </a:solidFill>
                          </a:uFill>
                          <a:latin typeface="Arial"/>
                        </a:rPr>
                        <a:t>  and </a:t>
                      </a:r>
                      <a:r>
                        <a:rPr b="1" lang="en-GB" sz="1100" spc="-1" strike="noStrike">
                          <a:solidFill>
                            <a:srgbClr val="222222"/>
                          </a:solidFill>
                          <a:uFill>
                            <a:solidFill>
                              <a:srgbClr val="ffffff"/>
                            </a:solidFill>
                          </a:uFill>
                          <a:latin typeface="Arial"/>
                          <a:ea typeface="Arial"/>
                        </a:rPr>
                        <a:t>watch</a:t>
                      </a:r>
                      <a:r>
                        <a:rPr lang="en-GB" sz="1100" spc="-1" strike="noStrike">
                          <a:solidFill>
                            <a:srgbClr val="222222"/>
                          </a:solidFill>
                          <a:uFill>
                            <a:solidFill>
                              <a:srgbClr val="ffffff"/>
                            </a:solidFill>
                          </a:uFill>
                          <a:latin typeface="Arial"/>
                          <a:ea typeface="Arial"/>
                        </a:rPr>
                        <a:t> this </a:t>
                      </a:r>
                      <a:r>
                        <a:rPr lang="it-IT" sz="1100" spc="-1" strike="noStrike">
                          <a:solidFill>
                            <a:srgbClr val="000000"/>
                          </a:solidFill>
                          <a:uFill>
                            <a:solidFill>
                              <a:srgbClr val="ffffff"/>
                            </a:solidFill>
                          </a:uFill>
                          <a:latin typeface="Arial"/>
                          <a:hlinkClick r:id="rId7"/>
                        </a:rPr>
                        <a:t>VIDEO WITH 3 QUESTION</a:t>
                      </a:r>
                      <a:r>
                        <a:rPr lang="it-IT" sz="1100" spc="-1" strike="noStrike">
                          <a:solidFill>
                            <a:srgbClr val="000000"/>
                          </a:solidFill>
                          <a:uFill>
                            <a:solidFill>
                              <a:srgbClr val="ffffff"/>
                            </a:solidFill>
                          </a:uFill>
                          <a:latin typeface="Arial"/>
                        </a:rPr>
                        <a:t> about risks and consequences of sharing too much about yourself online, and share your answers to the three questions on our Facebook page</a:t>
                      </a:r>
                      <a:endParaRPr lang="it-IT" sz="900" spc="-1" strike="noStrike">
                        <a:solidFill>
                          <a:srgbClr val="000000"/>
                        </a:solidFill>
                        <a:uFill>
                          <a:solidFill>
                            <a:srgbClr val="ffffff"/>
                          </a:solidFill>
                        </a:uFill>
                        <a:latin typeface="Arial"/>
                        <a:ea typeface="Microsoft YaHei"/>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c>
                  <a:txBody>
                    <a:bodyPr lIns="90000" rIns="90000" tIns="46800" bIns="46800"/>
                    <a:p>
                      <a:pPr algn="ctr">
                        <a:lnSpc>
                          <a:spcPct val="100000"/>
                        </a:lnSpc>
                      </a:pPr>
                      <a:r>
                        <a:rPr b="1" lang="it-IT" sz="1100" spc="-1" strike="noStrike" u="sng">
                          <a:solidFill>
                            <a:srgbClr val="ff3333"/>
                          </a:solidFill>
                          <a:uFill>
                            <a:solidFill>
                              <a:srgbClr val="ffffff"/>
                            </a:solidFill>
                          </a:uFill>
                          <a:latin typeface="Arial"/>
                        </a:rPr>
                        <a:t>ACTION 4. Personal history and hate speech</a:t>
                      </a:r>
                      <a:endParaRPr lang="it-IT" sz="1100" spc="-1" strike="noStrike">
                        <a:solidFill>
                          <a:srgbClr val="000000"/>
                        </a:solidFill>
                        <a:uFill>
                          <a:solidFill>
                            <a:srgbClr val="ffffff"/>
                          </a:solidFill>
                        </a:uFill>
                        <a:latin typeface="Arial"/>
                        <a:ea typeface="Microsoft YaHei"/>
                      </a:endParaRPr>
                    </a:p>
                    <a:p>
                      <a:pPr algn="ctr">
                        <a:lnSpc>
                          <a:spcPct val="100000"/>
                        </a:lnSpc>
                      </a:pPr>
                      <a:r>
                        <a:rPr lang="it-IT" sz="1100" spc="-1" strike="noStrike">
                          <a:solidFill>
                            <a:srgbClr val="000000"/>
                          </a:solidFill>
                          <a:uFill>
                            <a:solidFill>
                              <a:srgbClr val="ffffff"/>
                            </a:solidFill>
                          </a:uFill>
                          <a:latin typeface="Arial"/>
                        </a:rPr>
                        <a:t>Internet remembers everything that you have shared, done online in your past. This can also make you vulnarable in relation to hatered and hate speech online. Read and share these </a:t>
                      </a:r>
                      <a:r>
                        <a:rPr lang="it-IT" sz="1100" spc="-1" strike="noStrike">
                          <a:solidFill>
                            <a:srgbClr val="000000"/>
                          </a:solidFill>
                          <a:uFill>
                            <a:solidFill>
                              <a:srgbClr val="ffffff"/>
                            </a:solidFill>
                          </a:uFill>
                          <a:latin typeface="Arial"/>
                          <a:hlinkClick r:id="rId8"/>
                        </a:rPr>
                        <a:t>INFOCARDS</a:t>
                      </a:r>
                      <a:r>
                        <a:rPr lang="it-IT" sz="1100" spc="-1" strike="noStrike">
                          <a:solidFill>
                            <a:srgbClr val="000000"/>
                          </a:solidFill>
                          <a:uFill>
                            <a:solidFill>
                              <a:srgbClr val="ffffff"/>
                            </a:solidFill>
                          </a:uFill>
                          <a:latin typeface="Arial"/>
                        </a:rPr>
                        <a:t>  that can make you and your friends think about the problem and act better to protect your and other's history online.</a:t>
                      </a:r>
                      <a:endParaRPr lang="it-IT" sz="1100" spc="-1" strike="noStrike">
                        <a:solidFill>
                          <a:srgbClr val="000000"/>
                        </a:solidFill>
                        <a:uFill>
                          <a:solidFill>
                            <a:srgbClr val="ffffff"/>
                          </a:solidFill>
                        </a:uFill>
                        <a:latin typeface="Arial"/>
                        <a:ea typeface="Microsoft YaHei"/>
                      </a:endParaRPr>
                    </a:p>
                    <a:p>
                      <a:pPr algn="ctr">
                        <a:lnSpc>
                          <a:spcPct val="100000"/>
                        </a:lnSpc>
                      </a:pPr>
                      <a:endParaRPr lang="it-IT" sz="1100" spc="-1" strike="noStrike">
                        <a:solidFill>
                          <a:srgbClr val="000000"/>
                        </a:solidFill>
                        <a:uFill>
                          <a:solidFill>
                            <a:srgbClr val="ffffff"/>
                          </a:solidFill>
                        </a:uFill>
                        <a:latin typeface="Arial"/>
                        <a:ea typeface="Microsoft YaHei"/>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r>
              <a:tr h="1355760">
                <a:tc>
                  <a:txBody>
                    <a:bodyPr lIns="90000" rIns="90000" tIns="46800" bIns="46800"/>
                    <a:p>
                      <a:pPr algn="ctr">
                        <a:lnSpc>
                          <a:spcPts val="100"/>
                        </a:lnSpc>
                      </a:pPr>
                      <a:r>
                        <a:rPr b="1" lang="en-GB" sz="1100" spc="-1" strike="noStrike" u="sng">
                          <a:solidFill>
                            <a:srgbClr val="ff3333"/>
                          </a:solidFill>
                          <a:uFill>
                            <a:solidFill>
                              <a:srgbClr val="ffffff"/>
                            </a:solidFill>
                          </a:uFill>
                          <a:latin typeface="Arial"/>
                        </a:rPr>
                        <a:t>ACTION 5. Terms and conditions and hate speech</a:t>
                      </a:r>
                      <a:endParaRPr b="1" lang="en-GB" sz="1100" spc="-1" strike="noStrike">
                        <a:solidFill>
                          <a:srgbClr val="222222"/>
                        </a:solidFill>
                        <a:uFill>
                          <a:solidFill>
                            <a:srgbClr val="ffffff"/>
                          </a:solidFill>
                        </a:uFill>
                        <a:latin typeface="Arial"/>
                        <a:ea typeface="Arial"/>
                      </a:endParaRPr>
                    </a:p>
                    <a:p>
                      <a:pPr algn="ctr">
                        <a:lnSpc>
                          <a:spcPts val="100"/>
                        </a:lnSpc>
                      </a:pPr>
                      <a:r>
                        <a:rPr lang="en-GB" sz="1100" spc="-1" strike="noStrike">
                          <a:solidFill>
                            <a:srgbClr val="222222"/>
                          </a:solidFill>
                          <a:uFill>
                            <a:solidFill>
                              <a:srgbClr val="ffffff"/>
                            </a:solidFill>
                          </a:uFill>
                          <a:latin typeface="Arial"/>
                          <a:ea typeface="Arial"/>
                        </a:rPr>
                        <a:t>Internet is full of content providing and social media services that all have rules in their Terms and Conditions. Usually people do not read them, however they contain a lot of information about safety issues, prevention and hate speech. </a:t>
                      </a:r>
                      <a:r>
                        <a:rPr b="1" lang="en-GB" sz="1100" spc="-1" strike="noStrike">
                          <a:solidFill>
                            <a:srgbClr val="222222"/>
                          </a:solidFill>
                          <a:uFill>
                            <a:solidFill>
                              <a:srgbClr val="ffffff"/>
                            </a:solidFill>
                          </a:uFill>
                          <a:latin typeface="Arial"/>
                          <a:ea typeface="Arial"/>
                        </a:rPr>
                        <a:t>Read and share</a:t>
                      </a:r>
                      <a:r>
                        <a:rPr lang="en-GB" sz="1100" spc="-1" strike="noStrike">
                          <a:solidFill>
                            <a:srgbClr val="222222"/>
                          </a:solidFill>
                          <a:uFill>
                            <a:solidFill>
                              <a:srgbClr val="ffffff"/>
                            </a:solidFill>
                          </a:uFill>
                          <a:latin typeface="Arial"/>
                          <a:ea typeface="Arial"/>
                        </a:rPr>
                        <a:t> this article </a:t>
                      </a:r>
                      <a:r>
                        <a:rPr b="1" lang="en-GB" sz="1100" spc="-1" strike="noStrike">
                          <a:solidFill>
                            <a:srgbClr val="222222"/>
                          </a:solidFill>
                          <a:uFill>
                            <a:solidFill>
                              <a:srgbClr val="ffffff"/>
                            </a:solidFill>
                          </a:uFill>
                          <a:latin typeface="Arial"/>
                          <a:ea typeface="Arial"/>
                        </a:rPr>
                        <a:t>CARE  WHAT YOU AGREE ONLINE!</a:t>
                      </a:r>
                      <a:r>
                        <a:rPr lang="en-GB" sz="1100" spc="-1" strike="noStrike">
                          <a:solidFill>
                            <a:srgbClr val="222222"/>
                          </a:solidFill>
                          <a:uFill>
                            <a:solidFill>
                              <a:srgbClr val="ffffff"/>
                            </a:solidFill>
                          </a:uFill>
                          <a:latin typeface="Arial"/>
                          <a:ea typeface="Arial"/>
                        </a:rPr>
                        <a:t>. </a:t>
                      </a:r>
                      <a:r>
                        <a:rPr b="1" lang="it-IT" sz="1100" spc="-1" strike="noStrike">
                          <a:solidFill>
                            <a:srgbClr val="222222"/>
                          </a:solidFill>
                          <a:uFill>
                            <a:solidFill>
                              <a:srgbClr val="ffffff"/>
                            </a:solidFill>
                          </a:uFill>
                          <a:latin typeface="Arial"/>
                          <a:ea typeface="Arial"/>
                        </a:rPr>
                        <a:t>Read and share</a:t>
                      </a:r>
                      <a:r>
                        <a:rPr lang="it-IT" sz="1100" spc="-1" strike="noStrike">
                          <a:solidFill>
                            <a:srgbClr val="222222"/>
                          </a:solidFill>
                          <a:uFill>
                            <a:solidFill>
                              <a:srgbClr val="ffffff"/>
                            </a:solidFill>
                          </a:uFill>
                          <a:latin typeface="Arial"/>
                        </a:rPr>
                        <a:t> this </a:t>
                      </a:r>
                      <a:r>
                        <a:rPr b="1" lang="it-IT" sz="1100" spc="-1" strike="noStrike">
                          <a:solidFill>
                            <a:srgbClr val="222222"/>
                          </a:solidFill>
                          <a:uFill>
                            <a:solidFill>
                              <a:srgbClr val="ffffff"/>
                            </a:solidFill>
                          </a:uFill>
                          <a:latin typeface="Arial"/>
                          <a:ea typeface="Arial"/>
                        </a:rPr>
                        <a:t>INFOCARD</a:t>
                      </a:r>
                      <a:r>
                        <a:rPr lang="it-IT" sz="1100" spc="-1" strike="noStrike">
                          <a:solidFill>
                            <a:srgbClr val="222222"/>
                          </a:solidFill>
                          <a:uFill>
                            <a:solidFill>
                              <a:srgbClr val="ffffff"/>
                            </a:solidFill>
                          </a:uFill>
                          <a:latin typeface="Arial"/>
                        </a:rPr>
                        <a:t> too.</a:t>
                      </a:r>
                      <a:endParaRPr lang="it-IT" sz="1100" spc="-1" strike="noStrike">
                        <a:solidFill>
                          <a:srgbClr val="222222"/>
                        </a:solidFill>
                        <a:uFill>
                          <a:solidFill>
                            <a:srgbClr val="ffffff"/>
                          </a:solidFill>
                        </a:uFill>
                        <a:latin typeface="Arial"/>
                        <a:ea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c>
                  <a:txBody>
                    <a:bodyPr lIns="90000" rIns="90000" tIns="46800" bIns="46800"/>
                    <a:p>
                      <a:pPr algn="ctr">
                        <a:lnSpc>
                          <a:spcPts val="100"/>
                        </a:lnSpc>
                      </a:pPr>
                      <a:r>
                        <a:rPr b="1" lang="en-GB" sz="1100" spc="-1" strike="noStrike" u="sng">
                          <a:solidFill>
                            <a:srgbClr val="ff3333"/>
                          </a:solidFill>
                          <a:uFill>
                            <a:solidFill>
                              <a:srgbClr val="ffffff"/>
                            </a:solidFill>
                          </a:uFill>
                          <a:latin typeface="Arial"/>
                          <a:ea typeface="Arial"/>
                        </a:rPr>
                        <a:t>ACTION 6. </a:t>
                      </a:r>
                      <a:r>
                        <a:rPr b="1" lang="it-IT" sz="1100" spc="-1" strike="noStrike" u="sng">
                          <a:solidFill>
                            <a:srgbClr val="ff3333"/>
                          </a:solidFill>
                          <a:uFill>
                            <a:solidFill>
                              <a:srgbClr val="ffffff"/>
                            </a:solidFill>
                          </a:uFill>
                          <a:latin typeface="Arial"/>
                          <a:hlinkClick r:id="rId9"/>
                        </a:rPr>
                        <a:t>Report online hate speech</a:t>
                      </a:r>
                      <a:r>
                        <a:rPr b="1" lang="it-IT" sz="1100" spc="-1" strike="noStrike" u="sng">
                          <a:solidFill>
                            <a:srgbClr val="ff3333"/>
                          </a:solidFill>
                          <a:uFill>
                            <a:solidFill>
                              <a:srgbClr val="ffffff"/>
                            </a:solidFill>
                          </a:uFill>
                          <a:latin typeface="Arial"/>
                        </a:rPr>
                        <a:t>  that is  online hate</a:t>
                      </a:r>
                      <a:r>
                        <a:rPr lang="it-IT" sz="1100" spc="-1" strike="noStrike">
                          <a:solidFill>
                            <a:srgbClr val="000000"/>
                          </a:solidFill>
                          <a:uFill>
                            <a:solidFill>
                              <a:srgbClr val="ffffff"/>
                            </a:solidFill>
                          </a:uFill>
                          <a:latin typeface="Arial"/>
                        </a:rPr>
                        <a:t> content in relation to safety, cyberbullying and any hatefull content that promotes discrimination and hatred among young people online. Read the focus of the month on  Hate Speech Watch  and report cases. Activists will select the most outstanding reports for further actions.</a:t>
                      </a:r>
                      <a:endParaRPr lang="it-IT" sz="1800" spc="-1" strike="noStrike">
                        <a:solidFill>
                          <a:srgbClr val="000000"/>
                        </a:solidFill>
                        <a:uFill>
                          <a:solidFill>
                            <a:srgbClr val="ffffff"/>
                          </a:solidFill>
                        </a:uFill>
                        <a:latin typeface="Arial"/>
                      </a:endParaRPr>
                    </a:p>
                    <a:p>
                      <a:pPr algn="ctr">
                        <a:lnSpc>
                          <a:spcPts val="100"/>
                        </a:lnSpc>
                      </a:pPr>
                      <a:endParaRPr lang="it-IT" sz="1800" spc="-1" strike="noStrike">
                        <a:solidFill>
                          <a:srgbClr val="000000"/>
                        </a:solidFill>
                        <a:uFill>
                          <a:solidFill>
                            <a:srgbClr val="ffffff"/>
                          </a:solidFill>
                        </a:uFill>
                        <a:latin typeface="Arial"/>
                      </a:endParaRPr>
                    </a:p>
                  </a:txBody>
                  <a:tcPr marL="90000" marR="90000">
                    <a:lnL w="720">
                      <a:solidFill>
                        <a:srgbClr val="000000"/>
                      </a:solidFill>
                    </a:lnL>
                    <a:lnR w="720">
                      <a:solidFill>
                        <a:srgbClr val="000000"/>
                      </a:solidFill>
                    </a:lnR>
                    <a:lnT w="720">
                      <a:solidFill>
                        <a:srgbClr val="000000"/>
                      </a:solidFill>
                    </a:lnT>
                    <a:lnB w="720">
                      <a:solidFill>
                        <a:srgbClr val="000000"/>
                      </a:solidFill>
                    </a:lnB>
                    <a:solidFill>
                      <a:srgbClr val="f1c9c9"/>
                    </a:solidFill>
                  </a:tcPr>
                </a:tc>
              </a:tr>
            </a:tbl>
          </a:graphicData>
        </a:graphic>
      </p:graphicFrame>
      <p:sp>
        <p:nvSpPr>
          <p:cNvPr id="147" name="TextShape 3"/>
          <p:cNvSpPr txBox="1"/>
          <p:nvPr/>
        </p:nvSpPr>
        <p:spPr>
          <a:xfrm>
            <a:off x="482760" y="648000"/>
            <a:ext cx="8229240" cy="1144800"/>
          </a:xfrm>
          <a:prstGeom prst="rect">
            <a:avLst/>
          </a:prstGeom>
          <a:noFill/>
          <a:ln>
            <a:noFill/>
          </a:ln>
        </p:spPr>
        <p:txBody>
          <a:bodyPr lIns="0" rIns="0" tIns="0" bIns="0" anchor="ctr"/>
          <a:p>
            <a:pPr algn="ctr"/>
            <a:r>
              <a:rPr b="1" lang="it-IT" sz="1800" spc="-1" strike="noStrike">
                <a:solidFill>
                  <a:srgbClr val="000000"/>
                </a:solidFill>
                <a:uFill>
                  <a:solidFill>
                    <a:srgbClr val="ffffff"/>
                  </a:solidFill>
                </a:uFill>
                <a:latin typeface="Arial"/>
              </a:rPr>
              <a:t>
</a:t>
            </a:r>
            <a:r>
              <a:rPr b="1" lang="it-IT" sz="1800" spc="-1" strike="noStrike">
                <a:solidFill>
                  <a:srgbClr val="000000"/>
                </a:solidFill>
                <a:uFill>
                  <a:solidFill>
                    <a:srgbClr val="ffffff"/>
                  </a:solidFill>
                </a:uFill>
                <a:latin typeface="Arial"/>
              </a:rPr>
              <a:t>LE AZIONI PROPOSTE A LIVELLO EUROPEO</a:t>
            </a:r>
            <a:endParaRPr b="1" lang="it-IT"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CustomShape 1"/>
          <p:cNvSpPr/>
          <p:nvPr/>
        </p:nvSpPr>
        <p:spPr>
          <a:xfrm>
            <a:off x="482760" y="1320840"/>
            <a:ext cx="8228880" cy="715320"/>
          </a:xfrm>
          <a:prstGeom prst="rect">
            <a:avLst/>
          </a:prstGeom>
          <a:noFill/>
          <a:ln>
            <a:noFill/>
          </a:ln>
        </p:spPr>
        <p:style>
          <a:lnRef idx="0"/>
          <a:fillRef idx="0"/>
          <a:effectRef idx="0"/>
          <a:fontRef idx="minor"/>
        </p:style>
      </p:sp>
      <p:pic>
        <p:nvPicPr>
          <p:cNvPr id="149" name="" descr=""/>
          <p:cNvPicPr/>
          <p:nvPr/>
        </p:nvPicPr>
        <p:blipFill>
          <a:blip r:embed="rId1"/>
          <a:stretch/>
        </p:blipFill>
        <p:spPr>
          <a:xfrm>
            <a:off x="504000" y="1382760"/>
            <a:ext cx="3672000" cy="4890960"/>
          </a:xfrm>
          <a:prstGeom prst="rect">
            <a:avLst/>
          </a:prstGeom>
          <a:ln>
            <a:noFill/>
          </a:ln>
        </p:spPr>
      </p:pic>
      <p:pic>
        <p:nvPicPr>
          <p:cNvPr id="150" name="" descr=""/>
          <p:cNvPicPr/>
          <p:nvPr/>
        </p:nvPicPr>
        <p:blipFill>
          <a:blip r:embed="rId2"/>
          <a:stretch/>
        </p:blipFill>
        <p:spPr>
          <a:xfrm>
            <a:off x="4248360" y="3287880"/>
            <a:ext cx="4319640" cy="2940120"/>
          </a:xfrm>
          <a:prstGeom prst="rect">
            <a:avLst/>
          </a:prstGeom>
          <a:ln w="6480">
            <a:solidFill>
              <a:srgbClr val="b2b2b2"/>
            </a:solidFill>
            <a:round/>
          </a:ln>
        </p:spPr>
      </p:pic>
      <p:pic>
        <p:nvPicPr>
          <p:cNvPr id="151" name="" descr=""/>
          <p:cNvPicPr/>
          <p:nvPr/>
        </p:nvPicPr>
        <p:blipFill>
          <a:blip r:embed="rId3"/>
          <a:stretch/>
        </p:blipFill>
        <p:spPr>
          <a:xfrm>
            <a:off x="6743160" y="1392840"/>
            <a:ext cx="1824840" cy="1824840"/>
          </a:xfrm>
          <a:prstGeom prst="rect">
            <a:avLst/>
          </a:prstGeom>
          <a:ln w="6480">
            <a:solidFill>
              <a:srgbClr val="b2b2b2"/>
            </a:solidFill>
            <a:round/>
          </a:ln>
        </p:spPr>
      </p:pic>
      <p:pic>
        <p:nvPicPr>
          <p:cNvPr id="152" name="" descr=""/>
          <p:cNvPicPr/>
          <p:nvPr/>
        </p:nvPicPr>
        <p:blipFill>
          <a:blip r:embed="rId4"/>
          <a:srcRect l="2982" t="2235" r="1566" b="1576"/>
          <a:stretch/>
        </p:blipFill>
        <p:spPr>
          <a:xfrm>
            <a:off x="4254120" y="1392840"/>
            <a:ext cx="2405880" cy="1811160"/>
          </a:xfrm>
          <a:prstGeom prst="rect">
            <a:avLst/>
          </a:prstGeom>
          <a:ln>
            <a:solidFill>
              <a:srgbClr val="cccccc"/>
            </a:solidFill>
          </a:ln>
        </p:spPr>
      </p:pic>
      <p:sp>
        <p:nvSpPr>
          <p:cNvPr id="153" name="TextShape 2"/>
          <p:cNvSpPr txBox="1"/>
          <p:nvPr/>
        </p:nvSpPr>
        <p:spPr>
          <a:xfrm>
            <a:off x="518400" y="848160"/>
            <a:ext cx="8229240" cy="7920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MATERIALI E CONTENUTI</a:t>
            </a:r>
            <a:endParaRPr b="1" lang="it-IT" sz="20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482760" y="1320840"/>
            <a:ext cx="8228880" cy="715320"/>
          </a:xfrm>
          <a:prstGeom prst="rect">
            <a:avLst/>
          </a:prstGeom>
          <a:noFill/>
          <a:ln>
            <a:noFill/>
          </a:ln>
        </p:spPr>
        <p:style>
          <a:lnRef idx="0"/>
          <a:fillRef idx="0"/>
          <a:effectRef idx="0"/>
          <a:fontRef idx="minor"/>
        </p:style>
      </p:sp>
      <p:pic>
        <p:nvPicPr>
          <p:cNvPr id="155" name="" descr=""/>
          <p:cNvPicPr/>
          <p:nvPr/>
        </p:nvPicPr>
        <p:blipFill>
          <a:blip r:embed="rId1"/>
          <a:srcRect l="12261" t="14811" r="2785" b="14776"/>
          <a:stretch/>
        </p:blipFill>
        <p:spPr>
          <a:xfrm>
            <a:off x="4130280" y="3348000"/>
            <a:ext cx="4401000" cy="2735640"/>
          </a:xfrm>
          <a:prstGeom prst="rect">
            <a:avLst/>
          </a:prstGeom>
          <a:ln>
            <a:solidFill>
              <a:srgbClr val="cccccc"/>
            </a:solidFill>
          </a:ln>
        </p:spPr>
      </p:pic>
      <p:pic>
        <p:nvPicPr>
          <p:cNvPr id="156" name="" descr=""/>
          <p:cNvPicPr/>
          <p:nvPr/>
        </p:nvPicPr>
        <p:blipFill>
          <a:blip r:embed="rId2"/>
          <a:stretch/>
        </p:blipFill>
        <p:spPr>
          <a:xfrm>
            <a:off x="576000" y="1224000"/>
            <a:ext cx="3446280" cy="4875120"/>
          </a:xfrm>
          <a:prstGeom prst="rect">
            <a:avLst/>
          </a:prstGeom>
          <a:ln w="12600">
            <a:solidFill>
              <a:srgbClr val="cccccc"/>
            </a:solidFill>
            <a:round/>
          </a:ln>
        </p:spPr>
      </p:pic>
      <p:sp>
        <p:nvSpPr>
          <p:cNvPr id="157" name="TextShape 2"/>
          <p:cNvSpPr txBox="1"/>
          <p:nvPr/>
        </p:nvSpPr>
        <p:spPr>
          <a:xfrm>
            <a:off x="4140000" y="1191960"/>
            <a:ext cx="4341240" cy="2008080"/>
          </a:xfrm>
          <a:prstGeom prst="rect">
            <a:avLst/>
          </a:prstGeom>
          <a:noFill/>
          <a:ln>
            <a:solidFill>
              <a:srgbClr val="cccccc"/>
            </a:solidFill>
          </a:ln>
        </p:spPr>
        <p:txBody>
          <a:bodyPr lIns="0" rIns="0" tIns="0" bIns="0" anchor="ctr"/>
          <a:p>
            <a:pPr algn="r"/>
            <a:r>
              <a:rPr b="1" lang="it-IT" sz="2000" spc="-1" strike="noStrike">
                <a:solidFill>
                  <a:srgbClr val="000000"/>
                </a:solidFill>
                <a:uFill>
                  <a:solidFill>
                    <a:srgbClr val="ffffff"/>
                  </a:solidFill>
                </a:uFill>
                <a:latin typeface="Arial"/>
              </a:rPr>
              <a:t>BUONE PRATICHE CONTRO IL CYBERBULLISMO IN ITALIA NEL CONTESTO DEL </a:t>
            </a:r>
            <a:r>
              <a:rPr b="1" lang="it-IT" sz="2000" spc="-1" strike="noStrike">
                <a:solidFill>
                  <a:srgbClr val="000000"/>
                </a:solidFill>
                <a:uFill>
                  <a:solidFill>
                    <a:srgbClr val="ffffff"/>
                  </a:solidFill>
                </a:uFill>
                <a:latin typeface="Arial"/>
              </a:rPr>
              <a:t>“NO HATE SPEECH MOVEMENT”</a:t>
            </a:r>
            <a:r>
              <a:rPr b="1" lang="it-IT" sz="2000" spc="-1" strike="noStrike">
                <a:solidFill>
                  <a:srgbClr val="000000"/>
                </a:solidFill>
                <a:uFill>
                  <a:solidFill>
                    <a:srgbClr val="ffffff"/>
                  </a:solidFill>
                </a:uFill>
                <a:latin typeface="Arial"/>
              </a:rPr>
              <a:t>.</a:t>
            </a:r>
            <a:r>
              <a:rPr lang="it-IT" sz="2000" spc="-1" strike="noStrike">
                <a:solidFill>
                  <a:srgbClr val="000000"/>
                </a:solidFill>
                <a:uFill>
                  <a:solidFill>
                    <a:srgbClr val="ffffff"/>
                  </a:solidFill>
                </a:uFill>
                <a:latin typeface="Arial"/>
              </a:rPr>
              <a:t>
</a:t>
            </a:r>
            <a:r>
              <a:rPr i="1" lang="it-IT" sz="2000" spc="-1" strike="noStrike">
                <a:solidFill>
                  <a:srgbClr val="000000"/>
                </a:solidFill>
                <a:uFill>
                  <a:solidFill>
                    <a:srgbClr val="ffffff"/>
                  </a:solidFill>
                </a:uFill>
                <a:latin typeface="Arial"/>
              </a:rPr>
              <a:t>Azioni offline nel contesto locale,</a:t>
            </a:r>
            <a:r>
              <a:rPr i="1" lang="it-IT" sz="2000" spc="-1" strike="noStrike">
                <a:solidFill>
                  <a:srgbClr val="000000"/>
                </a:solidFill>
                <a:uFill>
                  <a:solidFill>
                    <a:srgbClr val="ffffff"/>
                  </a:solidFill>
                </a:uFill>
                <a:latin typeface="Arial"/>
              </a:rPr>
              <a:t>
</a:t>
            </a:r>
            <a:r>
              <a:rPr i="1" lang="it-IT" sz="2000" spc="-1" strike="noStrike">
                <a:solidFill>
                  <a:srgbClr val="000000"/>
                </a:solidFill>
                <a:uFill>
                  <a:solidFill>
                    <a:srgbClr val="ffffff"/>
                  </a:solidFill>
                </a:uFill>
                <a:latin typeface="Arial"/>
              </a:rPr>
              <a:t> per la tutela dei disabili contro il discorso d'odio</a:t>
            </a:r>
            <a:endParaRPr lang="it-IT" sz="2000" spc="-1" strike="noStrike">
              <a:solidFill>
                <a:srgbClr val="000000"/>
              </a:solidFill>
              <a:uFill>
                <a:solidFill>
                  <a:srgbClr val="ffffff"/>
                </a:solidFill>
              </a:uFill>
              <a:latin typeface="Arial"/>
              <a:ea typeface="Microsoft YaHei"/>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482760" y="1320840"/>
            <a:ext cx="8228880" cy="715320"/>
          </a:xfrm>
          <a:prstGeom prst="rect">
            <a:avLst/>
          </a:prstGeom>
          <a:noFill/>
          <a:ln>
            <a:noFill/>
          </a:ln>
        </p:spPr>
        <p:style>
          <a:lnRef idx="0"/>
          <a:fillRef idx="0"/>
          <a:effectRef idx="0"/>
          <a:fontRef idx="minor"/>
        </p:style>
      </p:sp>
      <p:pic>
        <p:nvPicPr>
          <p:cNvPr id="159" name="" descr=""/>
          <p:cNvPicPr/>
          <p:nvPr/>
        </p:nvPicPr>
        <p:blipFill>
          <a:blip r:embed="rId1"/>
          <a:stretch/>
        </p:blipFill>
        <p:spPr>
          <a:xfrm rot="5400600">
            <a:off x="774360" y="2340360"/>
            <a:ext cx="4318920" cy="3238560"/>
          </a:xfrm>
          <a:prstGeom prst="rect">
            <a:avLst/>
          </a:prstGeom>
          <a:ln w="10080">
            <a:solidFill>
              <a:srgbClr val="ff3333"/>
            </a:solidFill>
            <a:round/>
          </a:ln>
        </p:spPr>
      </p:pic>
      <p:pic>
        <p:nvPicPr>
          <p:cNvPr id="160" name="" descr=""/>
          <p:cNvPicPr/>
          <p:nvPr/>
        </p:nvPicPr>
        <p:blipFill>
          <a:blip r:embed="rId2"/>
          <a:stretch/>
        </p:blipFill>
        <p:spPr>
          <a:xfrm>
            <a:off x="4751640" y="1810080"/>
            <a:ext cx="2772000" cy="2077920"/>
          </a:xfrm>
          <a:prstGeom prst="rect">
            <a:avLst/>
          </a:prstGeom>
          <a:ln w="12600">
            <a:solidFill>
              <a:srgbClr val="ff3333"/>
            </a:solidFill>
            <a:round/>
          </a:ln>
        </p:spPr>
      </p:pic>
      <p:pic>
        <p:nvPicPr>
          <p:cNvPr id="161" name="" descr=""/>
          <p:cNvPicPr/>
          <p:nvPr/>
        </p:nvPicPr>
        <p:blipFill>
          <a:blip r:embed="rId3"/>
          <a:stretch/>
        </p:blipFill>
        <p:spPr>
          <a:xfrm>
            <a:off x="4738680" y="4032000"/>
            <a:ext cx="2784960" cy="2087640"/>
          </a:xfrm>
          <a:prstGeom prst="rect">
            <a:avLst/>
          </a:prstGeom>
          <a:ln w="12600">
            <a:solidFill>
              <a:srgbClr val="ff3333"/>
            </a:solidFill>
            <a:round/>
          </a:ln>
        </p:spPr>
      </p:pic>
      <p:sp>
        <p:nvSpPr>
          <p:cNvPr id="162" name="TextShape 2"/>
          <p:cNvSpPr txBox="1"/>
          <p:nvPr/>
        </p:nvSpPr>
        <p:spPr>
          <a:xfrm>
            <a:off x="1368000" y="1152000"/>
            <a:ext cx="6120000" cy="5760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I PROTAGONISTI</a:t>
            </a:r>
            <a:endParaRPr b="1" lang="it-IT" sz="20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CustomShape 1"/>
          <p:cNvSpPr/>
          <p:nvPr/>
        </p:nvSpPr>
        <p:spPr>
          <a:xfrm>
            <a:off x="482760" y="1320840"/>
            <a:ext cx="8228880" cy="715320"/>
          </a:xfrm>
          <a:prstGeom prst="rect">
            <a:avLst/>
          </a:prstGeom>
          <a:noFill/>
          <a:ln>
            <a:noFill/>
          </a:ln>
        </p:spPr>
        <p:style>
          <a:lnRef idx="0"/>
          <a:fillRef idx="0"/>
          <a:effectRef idx="0"/>
          <a:fontRef idx="minor"/>
        </p:style>
      </p:sp>
      <p:pic>
        <p:nvPicPr>
          <p:cNvPr id="164" name="" descr=""/>
          <p:cNvPicPr/>
          <p:nvPr/>
        </p:nvPicPr>
        <p:blipFill>
          <a:blip r:embed="rId1"/>
          <a:stretch/>
        </p:blipFill>
        <p:spPr>
          <a:xfrm rot="5400600">
            <a:off x="472320" y="2140560"/>
            <a:ext cx="4643640" cy="3482280"/>
          </a:xfrm>
          <a:prstGeom prst="rect">
            <a:avLst/>
          </a:prstGeom>
          <a:ln w="6480">
            <a:solidFill>
              <a:srgbClr val="ff3333"/>
            </a:solidFill>
            <a:round/>
          </a:ln>
        </p:spPr>
      </p:pic>
      <p:pic>
        <p:nvPicPr>
          <p:cNvPr id="165" name="" descr=""/>
          <p:cNvPicPr/>
          <p:nvPr/>
        </p:nvPicPr>
        <p:blipFill>
          <a:blip r:embed="rId2"/>
          <a:stretch/>
        </p:blipFill>
        <p:spPr>
          <a:xfrm>
            <a:off x="4608360" y="1558440"/>
            <a:ext cx="3095640" cy="2320560"/>
          </a:xfrm>
          <a:prstGeom prst="rect">
            <a:avLst/>
          </a:prstGeom>
          <a:ln>
            <a:solidFill>
              <a:srgbClr val="ff3333"/>
            </a:solidFill>
          </a:ln>
        </p:spPr>
      </p:pic>
      <p:pic>
        <p:nvPicPr>
          <p:cNvPr id="166" name="" descr=""/>
          <p:cNvPicPr/>
          <p:nvPr/>
        </p:nvPicPr>
        <p:blipFill>
          <a:blip r:embed="rId3"/>
          <a:stretch/>
        </p:blipFill>
        <p:spPr>
          <a:xfrm>
            <a:off x="4630680" y="3924000"/>
            <a:ext cx="3072960" cy="2303640"/>
          </a:xfrm>
          <a:prstGeom prst="rect">
            <a:avLst/>
          </a:prstGeom>
          <a:ln>
            <a:solidFill>
              <a:srgbClr val="ff3333"/>
            </a:solidFill>
          </a:ln>
        </p:spPr>
      </p:pic>
      <p:sp>
        <p:nvSpPr>
          <p:cNvPr id="167" name="TextShape 2"/>
          <p:cNvSpPr txBox="1"/>
          <p:nvPr/>
        </p:nvSpPr>
        <p:spPr>
          <a:xfrm>
            <a:off x="1368000" y="1152000"/>
            <a:ext cx="6120000" cy="5760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I PROTAGONISTI</a:t>
            </a:r>
            <a:endParaRPr b="1" lang="it-IT" sz="20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CustomShape 1"/>
          <p:cNvSpPr/>
          <p:nvPr/>
        </p:nvSpPr>
        <p:spPr>
          <a:xfrm>
            <a:off x="482760" y="1320840"/>
            <a:ext cx="8228880" cy="715320"/>
          </a:xfrm>
          <a:prstGeom prst="rect">
            <a:avLst/>
          </a:prstGeom>
          <a:noFill/>
          <a:ln>
            <a:noFill/>
          </a:ln>
        </p:spPr>
        <p:style>
          <a:lnRef idx="0"/>
          <a:fillRef idx="0"/>
          <a:effectRef idx="0"/>
          <a:fontRef idx="minor"/>
        </p:style>
      </p:sp>
      <p:pic>
        <p:nvPicPr>
          <p:cNvPr id="169" name="" descr=""/>
          <p:cNvPicPr/>
          <p:nvPr/>
        </p:nvPicPr>
        <p:blipFill>
          <a:blip r:embed="rId1"/>
          <a:srcRect l="0" t="19446" r="7315" b="15093"/>
          <a:stretch/>
        </p:blipFill>
        <p:spPr>
          <a:xfrm>
            <a:off x="360000" y="1692000"/>
            <a:ext cx="8474400" cy="4488480"/>
          </a:xfrm>
          <a:prstGeom prst="rect">
            <a:avLst/>
          </a:prstGeom>
          <a:ln>
            <a:noFill/>
          </a:ln>
        </p:spPr>
      </p:pic>
      <p:sp>
        <p:nvSpPr>
          <p:cNvPr id="170" name="TextShape 2"/>
          <p:cNvSpPr txBox="1"/>
          <p:nvPr/>
        </p:nvSpPr>
        <p:spPr>
          <a:xfrm>
            <a:off x="482400" y="936000"/>
            <a:ext cx="8229240" cy="770400"/>
          </a:xfrm>
          <a:prstGeom prst="rect">
            <a:avLst/>
          </a:prstGeom>
          <a:noFill/>
          <a:ln>
            <a:noFill/>
          </a:ln>
        </p:spPr>
        <p:txBody>
          <a:bodyPr lIns="0" rIns="0" tIns="0" bIns="0" anchor="ctr"/>
          <a:p>
            <a:pPr algn="ctr"/>
            <a:r>
              <a:rPr b="1" lang="it-IT" sz="2000" spc="-1" strike="noStrike">
                <a:solidFill>
                  <a:srgbClr val="000000"/>
                </a:solidFill>
                <a:uFill>
                  <a:solidFill>
                    <a:srgbClr val="ffffff"/>
                  </a:solidFill>
                </a:uFill>
                <a:latin typeface="Arial"/>
              </a:rPr>
              <a:t>“</a:t>
            </a:r>
            <a:r>
              <a:rPr b="1" lang="it-IT" sz="2000" spc="-1" strike="noStrike">
                <a:solidFill>
                  <a:srgbClr val="000000"/>
                </a:solidFill>
                <a:uFill>
                  <a:solidFill>
                    <a:srgbClr val="ffffff"/>
                  </a:solidFill>
                </a:uFill>
                <a:latin typeface="Arial"/>
              </a:rPr>
              <a:t>Il Puzzle della Responsabilità”</a:t>
            </a:r>
            <a:r>
              <a:rPr lang="it-IT" sz="4400" spc="-1" strike="noStrike">
                <a:solidFill>
                  <a:srgbClr val="000000"/>
                </a:solidFill>
                <a:uFill>
                  <a:solidFill>
                    <a:srgbClr val="ffffff"/>
                  </a:solidFill>
                </a:uFill>
                <a:latin typeface="Arial"/>
              </a:rPr>
              <a:t> </a:t>
            </a:r>
            <a:endParaRPr lang="it-IT" sz="44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482760" y="1320840"/>
            <a:ext cx="8228880" cy="715320"/>
          </a:xfrm>
          <a:prstGeom prst="rect">
            <a:avLst/>
          </a:prstGeom>
          <a:noFill/>
          <a:ln>
            <a:noFill/>
          </a:ln>
        </p:spPr>
        <p:style>
          <a:lnRef idx="0"/>
          <a:fillRef idx="0"/>
          <a:effectRef idx="0"/>
          <a:fontRef idx="minor"/>
        </p:style>
      </p:sp>
      <p:pic>
        <p:nvPicPr>
          <p:cNvPr id="172" name="" descr=""/>
          <p:cNvPicPr/>
          <p:nvPr/>
        </p:nvPicPr>
        <p:blipFill>
          <a:blip r:embed="rId1"/>
          <a:srcRect l="0" t="7242" r="0" b="0"/>
          <a:stretch/>
        </p:blipFill>
        <p:spPr>
          <a:xfrm>
            <a:off x="1080000" y="1244880"/>
            <a:ext cx="7114320" cy="49467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91</TotalTime>
  <Application>LibreOffice/5.0.4.2$Windows_x86 LibreOffice_project/2b9802c1994aa0b7dc6079e128979269cf95bc78</Application>
  <Paragraphs>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2016-04-21T11:43:46Z</dcterms:created>
  <dc:creator>RAMONA</dc:creator>
  <dc:language>it-IT</dc:language>
  <dcterms:modified xsi:type="dcterms:W3CDTF">2016-04-29T01:31:42Z</dcterms:modified>
  <cp:revision>13</cp:revision>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4</vt:i4>
  </property>
</Properties>
</file>