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9" r:id="rId4"/>
    <p:sldId id="257" r:id="rId5"/>
    <p:sldId id="267" r:id="rId6"/>
    <p:sldId id="264" r:id="rId7"/>
    <p:sldId id="265" r:id="rId8"/>
    <p:sldId id="259" r:id="rId9"/>
    <p:sldId id="260" r:id="rId10"/>
    <p:sldId id="266" r:id="rId11"/>
    <p:sldId id="262" r:id="rId12"/>
    <p:sldId id="261" r:id="rId13"/>
    <p:sldId id="263"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99"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D8EA3-902F-4FB6-8898-DE280FF57CDB}" type="datetimeFigureOut">
              <a:rPr lang="it-IT" smtClean="0"/>
              <a:t>28/04/2016</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4243-F423-4C68-9C74-CEBC761419E1}" type="slidenum">
              <a:rPr lang="it-IT" smtClean="0"/>
              <a:t>‹#›</a:t>
            </a:fld>
            <a:endParaRPr lang="it-IT"/>
          </a:p>
        </p:txBody>
      </p:sp>
    </p:spTree>
    <p:extLst>
      <p:ext uri="{BB962C8B-B14F-4D97-AF65-F5344CB8AC3E}">
        <p14:creationId xmlns:p14="http://schemas.microsoft.com/office/powerpoint/2010/main" val="245316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2</a:t>
            </a:fld>
            <a:endParaRPr lang="it-IT"/>
          </a:p>
        </p:txBody>
      </p:sp>
    </p:spTree>
    <p:extLst>
      <p:ext uri="{BB962C8B-B14F-4D97-AF65-F5344CB8AC3E}">
        <p14:creationId xmlns:p14="http://schemas.microsoft.com/office/powerpoint/2010/main" val="171405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mtClean="0"/>
              <a:t>Intro</a:t>
            </a:r>
            <a:r>
              <a:rPr lang="it-IT" baseline="0" smtClean="0"/>
              <a:t> agli attivisti europei e il loro contributo alla campagna – esperienza iniziata EYCB nel 2014</a:t>
            </a:r>
            <a:endParaRPr lang="it-IT" smtClean="0"/>
          </a:p>
          <a:p>
            <a:endParaRPr lang="it-IT"/>
          </a:p>
        </p:txBody>
      </p:sp>
      <p:sp>
        <p:nvSpPr>
          <p:cNvPr id="4" name="Slide Number Placeholder 3"/>
          <p:cNvSpPr>
            <a:spLocks noGrp="1"/>
          </p:cNvSpPr>
          <p:nvPr>
            <p:ph type="sldNum" sz="quarter" idx="10"/>
          </p:nvPr>
        </p:nvSpPr>
        <p:spPr/>
        <p:txBody>
          <a:bodyPr/>
          <a:lstStyle/>
          <a:p>
            <a:fld id="{0F1E4243-F423-4C68-9C74-CEBC761419E1}" type="slidenum">
              <a:rPr lang="it-IT" smtClean="0"/>
              <a:t>3</a:t>
            </a:fld>
            <a:endParaRPr lang="it-IT"/>
          </a:p>
        </p:txBody>
      </p:sp>
    </p:spTree>
    <p:extLst>
      <p:ext uri="{BB962C8B-B14F-4D97-AF65-F5344CB8AC3E}">
        <p14:creationId xmlns:p14="http://schemas.microsoft.com/office/powerpoint/2010/main" val="220947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Come</a:t>
            </a:r>
            <a:r>
              <a:rPr lang="it-IT" baseline="0" dirty="0" smtClean="0"/>
              <a:t> introdotto da il dott. Ettema, le seguenti sono le giornate all’interno della campagna del no hate speech movement dedicate ad approfondire determinate tematiche in tutta Europa. Il gruppo degli attivisti online lavora in cooperazione con il dipartimento Gioventù del Consiglio d’Europea per realizzare attività online ed offline sulle tematiche. </a:t>
            </a:r>
            <a:r>
              <a:rPr lang="it-IT" baseline="0" dirty="0" smtClean="0"/>
              <a:t>Il 22 Luglio come commemorazione per le vittime ma </a:t>
            </a:r>
            <a:r>
              <a:rPr lang="it-IT" dirty="0" smtClean="0"/>
              <a:t>anche per mostrare solidarietà a quelli mirati, sensibilizzare ed educare il grande pubblico sul crimine di odio e le sue conseguenze sulla società. </a:t>
            </a:r>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5</a:t>
            </a:fld>
            <a:endParaRPr lang="it-IT"/>
          </a:p>
        </p:txBody>
      </p:sp>
    </p:spTree>
    <p:extLst>
      <p:ext uri="{BB962C8B-B14F-4D97-AF65-F5344CB8AC3E}">
        <p14:creationId xmlns:p14="http://schemas.microsoft.com/office/powerpoint/2010/main" val="21967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Intro a</a:t>
            </a:r>
            <a:r>
              <a:rPr lang="it-IT" baseline="0" dirty="0" smtClean="0"/>
              <a:t> Bookmarks: bookmarks non si concentra solo sui discorsi di incitamento all’odio ma anche su tematiche quali cyberbullismo, computer literacy. </a:t>
            </a:r>
            <a:r>
              <a:rPr lang="it-IT" dirty="0" smtClean="0"/>
              <a:t>Disponibile online</a:t>
            </a:r>
            <a:r>
              <a:rPr lang="it-IT" baseline="0" dirty="0" smtClean="0"/>
              <a:t> in inglese, ita parizalmente, la versione completa dovrebbe uscire fra un paio di mesi</a:t>
            </a:r>
            <a:br>
              <a:rPr lang="it-IT" baseline="0" dirty="0" smtClean="0"/>
            </a:br>
            <a:r>
              <a:rPr lang="it-IT" baseline="0" dirty="0" smtClean="0"/>
              <a:t>Riferimento a Menno: </a:t>
            </a:r>
            <a:r>
              <a:rPr lang="en-GB" sz="1200" i="1" kern="1200" dirty="0" smtClean="0">
                <a:solidFill>
                  <a:schemeClr val="tx1"/>
                </a:solidFill>
                <a:effectLst/>
                <a:latin typeface="+mn-lt"/>
                <a:ea typeface="+mn-ea"/>
                <a:cs typeface="+mn-cs"/>
              </a:rPr>
              <a:t>Clear understanding</a:t>
            </a:r>
            <a:r>
              <a:rPr lang="en-GB" sz="1200" i="1" kern="1200" baseline="0" dirty="0" smtClean="0">
                <a:solidFill>
                  <a:schemeClr val="tx1"/>
                </a:solidFill>
                <a:effectLst/>
                <a:latin typeface="+mn-lt"/>
                <a:ea typeface="+mn-ea"/>
                <a:cs typeface="+mn-cs"/>
              </a:rPr>
              <a:t> from beginning that campaign needed to focus on prevention, and to combine warnings of negative behaviour with positive messages around the internet being a p</a:t>
            </a:r>
            <a:r>
              <a:rPr lang="en-GB" sz="1200" i="1" kern="1200" dirty="0" smtClean="0">
                <a:solidFill>
                  <a:schemeClr val="tx1"/>
                </a:solidFill>
                <a:effectLst/>
                <a:latin typeface="+mn-lt"/>
                <a:ea typeface="+mn-ea"/>
                <a:cs typeface="+mn-cs"/>
              </a:rPr>
              <a:t>ublic space where freedom of expression and human rights apply to everyone</a:t>
            </a:r>
          </a:p>
          <a:p>
            <a:r>
              <a:rPr lang="it-IT" dirty="0" smtClean="0"/>
              <a:t> </a:t>
            </a:r>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6</a:t>
            </a:fld>
            <a:endParaRPr lang="it-IT"/>
          </a:p>
        </p:txBody>
      </p:sp>
    </p:spTree>
    <p:extLst>
      <p:ext uri="{BB962C8B-B14F-4D97-AF65-F5344CB8AC3E}">
        <p14:creationId xmlns:p14="http://schemas.microsoft.com/office/powerpoint/2010/main" val="125805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Intro</a:t>
            </a:r>
            <a:r>
              <a:rPr lang="it-IT" baseline="0" dirty="0" smtClean="0"/>
              <a:t> a Compass e Compasito: attività di educazione non formale riadattabili a diverse tematiche </a:t>
            </a:r>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7</a:t>
            </a:fld>
            <a:endParaRPr lang="it-IT"/>
          </a:p>
        </p:txBody>
      </p:sp>
    </p:spTree>
    <p:extLst>
      <p:ext uri="{BB962C8B-B14F-4D97-AF65-F5344CB8AC3E}">
        <p14:creationId xmlns:p14="http://schemas.microsoft.com/office/powerpoint/2010/main" val="424086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8</a:t>
            </a:fld>
            <a:endParaRPr lang="it-IT"/>
          </a:p>
        </p:txBody>
      </p:sp>
    </p:spTree>
    <p:extLst>
      <p:ext uri="{BB962C8B-B14F-4D97-AF65-F5344CB8AC3E}">
        <p14:creationId xmlns:p14="http://schemas.microsoft.com/office/powerpoint/2010/main" val="303609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Per l’Internet Safer Day Febbraio</a:t>
            </a:r>
            <a:r>
              <a:rPr lang="it-IT" baseline="0" dirty="0" smtClean="0"/>
              <a:t> 2015</a:t>
            </a:r>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10</a:t>
            </a:fld>
            <a:endParaRPr lang="it-IT"/>
          </a:p>
        </p:txBody>
      </p:sp>
    </p:spTree>
    <p:extLst>
      <p:ext uri="{BB962C8B-B14F-4D97-AF65-F5344CB8AC3E}">
        <p14:creationId xmlns:p14="http://schemas.microsoft.com/office/powerpoint/2010/main" val="418438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Osservatorio e monitoraggio </a:t>
            </a:r>
            <a:br>
              <a:rPr lang="it-IT" dirty="0" smtClean="0"/>
            </a:br>
            <a:r>
              <a:rPr lang="it-IT" dirty="0" smtClean="0"/>
              <a:t>-</a:t>
            </a:r>
            <a:r>
              <a:rPr lang="en-US" sz="1200" b="0" i="0" u="none" strike="noStrike" kern="1200" dirty="0" smtClean="0">
                <a:solidFill>
                  <a:schemeClr val="tx1"/>
                </a:solidFill>
                <a:effectLst/>
                <a:latin typeface="+mn-lt"/>
                <a:ea typeface="+mn-ea"/>
                <a:cs typeface="+mn-cs"/>
              </a:rPr>
              <a:t>start discussion, creating counter narratives and initiating counter actions. Its mission is to raise awareness about the published content, to develop and support actions for countering hate speech online and offline, to educate and serve as a platform for information on validated hate speech reports.</a:t>
            </a:r>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11</a:t>
            </a:fld>
            <a:endParaRPr lang="it-IT"/>
          </a:p>
        </p:txBody>
      </p:sp>
    </p:spTree>
    <p:extLst>
      <p:ext uri="{BB962C8B-B14F-4D97-AF65-F5344CB8AC3E}">
        <p14:creationId xmlns:p14="http://schemas.microsoft.com/office/powerpoint/2010/main" val="363859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F1E4243-F423-4C68-9C74-CEBC761419E1}" type="slidenum">
              <a:rPr lang="it-IT" smtClean="0"/>
              <a:t>13</a:t>
            </a:fld>
            <a:endParaRPr lang="it-IT"/>
          </a:p>
        </p:txBody>
      </p:sp>
    </p:spTree>
    <p:extLst>
      <p:ext uri="{BB962C8B-B14F-4D97-AF65-F5344CB8AC3E}">
        <p14:creationId xmlns:p14="http://schemas.microsoft.com/office/powerpoint/2010/main" val="2377757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7315200" cy="6286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0200" y="4648200"/>
            <a:ext cx="61722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0" y="3429000"/>
            <a:ext cx="2133600" cy="365125"/>
          </a:xfrm>
        </p:spPr>
        <p:txBody>
          <a:bodyPr anchor="t" anchorCtr="0"/>
          <a:lstStyle>
            <a:lvl1pPr>
              <a:defRPr sz="1400" b="1">
                <a:solidFill>
                  <a:srgbClr val="FF0000"/>
                </a:solidFill>
              </a:defRPr>
            </a:lvl1pPr>
          </a:lstStyle>
          <a:p>
            <a:r>
              <a:rPr lang="en-US" dirty="0" smtClean="0"/>
              <a:t>29.04.2016</a:t>
            </a:r>
            <a:endParaRPr lang="en-US" dirty="0"/>
          </a:p>
        </p:txBody>
      </p:sp>
      <p:sp>
        <p:nvSpPr>
          <p:cNvPr id="5" name="Footer Placeholder 4"/>
          <p:cNvSpPr>
            <a:spLocks noGrp="1"/>
          </p:cNvSpPr>
          <p:nvPr>
            <p:ph type="ftr" sz="quarter" idx="11"/>
          </p:nvPr>
        </p:nvSpPr>
        <p:spPr>
          <a:xfrm>
            <a:off x="2667000" y="3429000"/>
            <a:ext cx="6324600" cy="365125"/>
          </a:xfrm>
          <a:prstGeom prst="rect">
            <a:avLst/>
          </a:prstGeom>
        </p:spPr>
        <p:txBody>
          <a:bodyPr anchor="t" anchorCtr="0"/>
          <a:lstStyle>
            <a:lvl1pPr>
              <a:defRPr sz="1400" b="1" i="0"/>
            </a:lvl1pPr>
          </a:lstStyle>
          <a:p>
            <a:pPr algn="just"/>
            <a:r>
              <a:rPr lang="it-IT" dirty="0" smtClean="0"/>
              <a:t>Sala Della Torre, Fondazione Cassa di Risparmio di Gorizia, Via Carducci 2, Gorizia</a:t>
            </a:r>
          </a:p>
          <a:p>
            <a:endParaRPr lang="en-US" dirty="0"/>
          </a:p>
        </p:txBody>
      </p:sp>
      <p:pic>
        <p:nvPicPr>
          <p:cNvPr id="8" name="Picture 3" descr="N_IDFVG_immagine_SAVE.png"/>
          <p:cNvPicPr>
            <a:picLocks noChangeAspect="1"/>
          </p:cNvPicPr>
          <p:nvPr userDrawn="1"/>
        </p:nvPicPr>
        <p:blipFill>
          <a:blip r:embed="rId2" cstate="print"/>
          <a:srcRect/>
          <a:stretch>
            <a:fillRect/>
          </a:stretch>
        </p:blipFill>
        <p:spPr bwMode="auto">
          <a:xfrm>
            <a:off x="0" y="0"/>
            <a:ext cx="9144000" cy="3505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a:solidFill>
                  <a:srgbClr val="FF0000"/>
                </a:solidFill>
              </a:defRPr>
            </a:lvl1pPr>
          </a:lstStyle>
          <a:p>
            <a:r>
              <a:rPr lang="en-US" dirty="0" smtClean="0"/>
              <a:t>29.04.2016,  </a:t>
            </a:r>
            <a:r>
              <a:rPr lang="en-US" dirty="0" err="1" smtClean="0">
                <a:solidFill>
                  <a:schemeClr val="bg1">
                    <a:lumMod val="50000"/>
                  </a:schemeClr>
                </a:solidFill>
              </a:rPr>
              <a:t>Gorizia</a:t>
            </a:r>
            <a:endParaRPr lang="en-US" dirty="0" smtClean="0">
              <a:solidFill>
                <a:schemeClr val="bg1">
                  <a:lumMod val="50000"/>
                </a:schemeClr>
              </a:solidFill>
            </a:endParaRPr>
          </a:p>
          <a:p>
            <a:endParaRPr lang="en-US" dirty="0"/>
          </a:p>
        </p:txBody>
      </p:sp>
      <p:sp>
        <p:nvSpPr>
          <p:cNvPr id="6" name="Slide Number Placeholder 5"/>
          <p:cNvSpPr>
            <a:spLocks noGrp="1"/>
          </p:cNvSpPr>
          <p:nvPr>
            <p:ph type="sldNum" sz="quarter" idx="12"/>
          </p:nvPr>
        </p:nvSpPr>
        <p:spPr>
          <a:xfrm>
            <a:off x="6477000" y="6172200"/>
            <a:ext cx="2133600" cy="365125"/>
          </a:xfrm>
        </p:spPr>
        <p:txBody>
          <a:bodyPr anchor="t" anchorCtr="0"/>
          <a:lstStyle>
            <a:lvl1pPr algn="ctr">
              <a:defRPr b="1"/>
            </a:lvl1pPr>
          </a:lstStyle>
          <a:p>
            <a:r>
              <a:rPr lang="en-US" dirty="0" smtClean="0"/>
              <a:t>Internet Day </a:t>
            </a:r>
            <a:r>
              <a:rPr lang="en-US" dirty="0" err="1" smtClean="0"/>
              <a:t>Fvg</a:t>
            </a:r>
            <a:endParaRPr lang="en-US" dirty="0"/>
          </a:p>
        </p:txBody>
      </p:sp>
      <p:sp>
        <p:nvSpPr>
          <p:cNvPr id="7" name="Rectangle 6"/>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smtClean="0">
                <a:solidFill>
                  <a:srgbClr val="FF0000"/>
                </a:solidFill>
              </a:rPr>
              <a:t>29.04.2016</a:t>
            </a:r>
            <a:r>
              <a:rPr lang="en-US" dirty="0" smtClean="0"/>
              <a:t>,  </a:t>
            </a:r>
            <a:r>
              <a:rPr lang="en-US" dirty="0" err="1" smtClean="0">
                <a:solidFill>
                  <a:schemeClr val="bg1">
                    <a:lumMod val="50000"/>
                  </a:schemeClr>
                </a:solidFill>
              </a:rPr>
              <a:t>Gorizia</a:t>
            </a:r>
            <a:endParaRPr lang="en-US" dirty="0" smtClean="0">
              <a:solidFill>
                <a:schemeClr val="bg1">
                  <a:lumMod val="50000"/>
                </a:schemeClr>
              </a:solidFill>
            </a:endParaRPr>
          </a:p>
          <a:p>
            <a:endParaRPr lang="en-US" dirty="0"/>
          </a:p>
        </p:txBody>
      </p:sp>
      <p:sp>
        <p:nvSpPr>
          <p:cNvPr id="6" name="Slide Number Placeholder 5"/>
          <p:cNvSpPr>
            <a:spLocks noGrp="1"/>
          </p:cNvSpPr>
          <p:nvPr>
            <p:ph type="sldNum" sz="quarter" idx="12"/>
          </p:nvPr>
        </p:nvSpPr>
        <p:spPr/>
        <p:txBody>
          <a:bodyPr anchor="t" anchorCtr="0"/>
          <a:lstStyle>
            <a:lvl1pPr algn="ctr">
              <a:defRPr/>
            </a:lvl1pPr>
          </a:lstStyle>
          <a:p>
            <a:r>
              <a:rPr lang="en-US" b="1" dirty="0" smtClean="0"/>
              <a:t>Internet</a:t>
            </a:r>
            <a:r>
              <a:rPr lang="en-US" dirty="0" smtClean="0"/>
              <a:t> Day </a:t>
            </a:r>
            <a:r>
              <a:rPr lang="en-US" dirty="0" err="1" smtClean="0"/>
              <a:t>Fvg</a:t>
            </a:r>
            <a:endParaRPr lang="en-US" dirty="0"/>
          </a:p>
        </p:txBody>
      </p:sp>
      <p:sp>
        <p:nvSpPr>
          <p:cNvPr id="7" name="Rectangle 6"/>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320800"/>
            <a:ext cx="7899400"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3733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smtClean="0">
                <a:solidFill>
                  <a:srgbClr val="FF0000"/>
                </a:solidFill>
              </a:rPr>
              <a:t>29.04.2016</a:t>
            </a:r>
            <a:r>
              <a:rPr lang="en-US" dirty="0" smtClean="0"/>
              <a:t>,  </a:t>
            </a:r>
            <a:r>
              <a:rPr lang="en-US" dirty="0" err="1" smtClean="0"/>
              <a:t>Gorizia</a:t>
            </a:r>
            <a:endParaRPr lang="en-US" dirty="0" smtClean="0"/>
          </a:p>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smtClean="0"/>
              <a:t>Internet Day </a:t>
            </a:r>
            <a:r>
              <a:rPr lang="en-US" dirty="0" err="1" smtClean="0"/>
              <a:t>Fvg</a:t>
            </a:r>
            <a:endParaRPr lang="en-US" dirty="0"/>
          </a:p>
        </p:txBody>
      </p:sp>
      <p:sp>
        <p:nvSpPr>
          <p:cNvPr id="8" name="Rectangle 7"/>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ctr"/>
            <a:r>
              <a:rPr lang="en-US" dirty="0" smtClean="0">
                <a:solidFill>
                  <a:srgbClr val="FF0000"/>
                </a:solidFill>
              </a:rPr>
              <a:t>29.04.2016</a:t>
            </a:r>
            <a:r>
              <a:rPr lang="en-US" dirty="0" smtClean="0"/>
              <a:t>,  </a:t>
            </a:r>
            <a:r>
              <a:rPr lang="en-US" dirty="0" err="1" smtClean="0"/>
              <a:t>Gorizia</a:t>
            </a:r>
            <a:endParaRPr lang="en-US" dirty="0" smtClean="0"/>
          </a:p>
          <a:p>
            <a:endParaRPr lang="en-US" dirty="0"/>
          </a:p>
        </p:txBody>
      </p:sp>
      <p:sp>
        <p:nvSpPr>
          <p:cNvPr id="5" name="Slide Number Placeholder 4"/>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smtClean="0"/>
              <a:t>Internet Day </a:t>
            </a:r>
            <a:r>
              <a:rPr lang="en-US" dirty="0" err="1" smtClean="0"/>
              <a:t>Fvg</a:t>
            </a:r>
            <a:endParaRPr lang="en-US" dirty="0" smtClean="0"/>
          </a:p>
          <a:p>
            <a:endParaRPr lang="en-US" dirty="0"/>
          </a:p>
        </p:txBody>
      </p:sp>
      <p:sp>
        <p:nvSpPr>
          <p:cNvPr id="6" name="Rectangle 5"/>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srgbClr val="FF0000"/>
                </a:solidFill>
              </a:rPr>
              <a:t>29.04.2016</a:t>
            </a:r>
            <a:r>
              <a:rPr lang="en-US" dirty="0" smtClean="0"/>
              <a:t>,  </a:t>
            </a:r>
            <a:r>
              <a:rPr lang="en-US" dirty="0" err="1" smtClean="0"/>
              <a:t>Gorizia</a:t>
            </a:r>
            <a:endParaRPr lang="en-US" dirty="0"/>
          </a:p>
        </p:txBody>
      </p:sp>
      <p:sp>
        <p:nvSpPr>
          <p:cNvPr id="4" name="Slide Number Placeholder 3"/>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smtClean="0"/>
              <a:t>Internet Day </a:t>
            </a:r>
            <a:r>
              <a:rPr lang="en-US" dirty="0" err="1" smtClean="0"/>
              <a:t>Fvg</a:t>
            </a:r>
            <a:endParaRPr lang="en-US" dirty="0" smtClean="0"/>
          </a:p>
          <a:p>
            <a:endParaRPr lang="en-US" dirty="0"/>
          </a:p>
        </p:txBody>
      </p:sp>
      <p:sp>
        <p:nvSpPr>
          <p:cNvPr id="5" name="Rectangle 4"/>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47999" cy="5334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05200" y="1447800"/>
            <a:ext cx="51816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solidFill>
                  <a:srgbClr val="FF0000"/>
                </a:solidFill>
              </a:rPr>
              <a:t>29.04.2016</a:t>
            </a:r>
            <a:r>
              <a:rPr lang="en-US" smtClean="0"/>
              <a:t>,  Gorizia</a:t>
            </a:r>
          </a:p>
          <a:p>
            <a:endParaRPr lang="en-US" dirty="0"/>
          </a:p>
        </p:txBody>
      </p:sp>
      <p:sp>
        <p:nvSpPr>
          <p:cNvPr id="7" name="Slide Number Placeholder 6"/>
          <p:cNvSpPr>
            <a:spLocks noGrp="1"/>
          </p:cNvSpPr>
          <p:nvPr>
            <p:ph type="sldNum" sz="quarter" idx="12"/>
          </p:nvPr>
        </p:nvSpPr>
        <p:spPr/>
        <p:txBody>
          <a:bodyPr/>
          <a:lstStyle/>
          <a:p>
            <a:r>
              <a:rPr lang="en-US" dirty="0" smtClean="0"/>
              <a:t>Internet Day </a:t>
            </a:r>
            <a:r>
              <a:rPr lang="en-US" dirty="0" err="1" smtClean="0"/>
              <a:t>Fvg</a:t>
            </a:r>
            <a:endParaRPr lang="en-US" dirty="0" smtClean="0"/>
          </a:p>
          <a:p>
            <a:endParaRPr lang="en-US" dirty="0"/>
          </a:p>
        </p:txBody>
      </p:sp>
      <p:sp>
        <p:nvSpPr>
          <p:cNvPr id="8" name="Rectangle 7"/>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0" y="1320800"/>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133600"/>
            <a:ext cx="80010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b="1">
                <a:solidFill>
                  <a:schemeClr val="tx1">
                    <a:tint val="75000"/>
                  </a:schemeClr>
                </a:solidFill>
              </a:defRPr>
            </a:lvl1pPr>
          </a:lstStyle>
          <a:p>
            <a:r>
              <a:rPr lang="en-US" dirty="0" smtClean="0">
                <a:solidFill>
                  <a:srgbClr val="FF0000"/>
                </a:solidFill>
              </a:rPr>
              <a:t>29.04.2016</a:t>
            </a:r>
            <a:r>
              <a:rPr lang="en-US" dirty="0" smtClean="0"/>
              <a:t>,  </a:t>
            </a:r>
            <a:r>
              <a:rPr lang="en-US" dirty="0" err="1" smtClean="0">
                <a:solidFill>
                  <a:schemeClr val="bg1">
                    <a:lumMod val="50000"/>
                  </a:schemeClr>
                </a:solidFill>
              </a:rPr>
              <a:t>Gorizia</a:t>
            </a:r>
            <a:endParaRPr lang="en-US" dirty="0" smtClean="0">
              <a:solidFill>
                <a:schemeClr val="bg1">
                  <a:lumMod val="50000"/>
                </a:schemeClr>
              </a:solidFill>
            </a:endParaRPr>
          </a:p>
          <a:p>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t" anchorCtr="0"/>
          <a:lstStyle>
            <a:lvl1pPr algn="ctr">
              <a:defRPr lang="en-US" sz="1200" b="1" kern="1200" dirty="0" smtClean="0">
                <a:solidFill>
                  <a:schemeClr val="bg1">
                    <a:lumMod val="50000"/>
                  </a:schemeClr>
                </a:solidFill>
                <a:latin typeface="+mn-lt"/>
                <a:ea typeface="+mn-ea"/>
                <a:cs typeface="+mn-cs"/>
              </a:defRPr>
            </a:lvl1pPr>
          </a:lstStyle>
          <a:p>
            <a:r>
              <a:rPr lang="en-US" dirty="0" smtClean="0"/>
              <a:t>Internet Day </a:t>
            </a:r>
            <a:r>
              <a:rPr lang="en-US" dirty="0" err="1" smtClean="0"/>
              <a:t>Fvg</a:t>
            </a:r>
            <a:endParaRPr lang="en-US" dirty="0"/>
          </a:p>
        </p:txBody>
      </p:sp>
      <p:pic>
        <p:nvPicPr>
          <p:cNvPr id="7" name="Immagine 4"/>
          <p:cNvPicPr>
            <a:picLocks noChangeAspect="1" noChangeArrowheads="1"/>
          </p:cNvPicPr>
          <p:nvPr userDrawn="1"/>
        </p:nvPicPr>
        <p:blipFill>
          <a:blip r:embed="rId9" cstate="print"/>
          <a:srcRect/>
          <a:stretch>
            <a:fillRect/>
          </a:stretch>
        </p:blipFill>
        <p:spPr bwMode="auto">
          <a:xfrm>
            <a:off x="250825" y="115888"/>
            <a:ext cx="1174750" cy="446087"/>
          </a:xfrm>
          <a:prstGeom prst="rect">
            <a:avLst/>
          </a:prstGeom>
          <a:noFill/>
          <a:ln w="9525">
            <a:noFill/>
            <a:miter lim="800000"/>
            <a:headEnd/>
            <a:tailEnd/>
          </a:ln>
        </p:spPr>
      </p:pic>
      <p:pic>
        <p:nvPicPr>
          <p:cNvPr id="8" name="Immagine 6"/>
          <p:cNvPicPr>
            <a:picLocks noChangeAspect="1" noChangeArrowheads="1"/>
          </p:cNvPicPr>
          <p:nvPr userDrawn="1"/>
        </p:nvPicPr>
        <p:blipFill>
          <a:blip r:embed="rId10" cstate="print"/>
          <a:srcRect/>
          <a:stretch>
            <a:fillRect/>
          </a:stretch>
        </p:blipFill>
        <p:spPr bwMode="auto">
          <a:xfrm>
            <a:off x="1676400" y="152400"/>
            <a:ext cx="936625" cy="541338"/>
          </a:xfrm>
          <a:prstGeom prst="rect">
            <a:avLst/>
          </a:prstGeom>
          <a:noFill/>
          <a:ln w="9525">
            <a:noFill/>
            <a:miter lim="800000"/>
            <a:headEnd/>
            <a:tailEnd/>
          </a:ln>
        </p:spPr>
      </p:pic>
      <p:pic>
        <p:nvPicPr>
          <p:cNvPr id="9" name="Immagine 7"/>
          <p:cNvPicPr>
            <a:picLocks noChangeAspect="1" noChangeArrowheads="1"/>
          </p:cNvPicPr>
          <p:nvPr userDrawn="1"/>
        </p:nvPicPr>
        <p:blipFill>
          <a:blip r:embed="rId11" cstate="print"/>
          <a:srcRect/>
          <a:stretch>
            <a:fillRect/>
          </a:stretch>
        </p:blipFill>
        <p:spPr bwMode="auto">
          <a:xfrm>
            <a:off x="6227763" y="0"/>
            <a:ext cx="1127125" cy="904875"/>
          </a:xfrm>
          <a:prstGeom prst="rect">
            <a:avLst/>
          </a:prstGeom>
          <a:noFill/>
          <a:ln w="9525">
            <a:noFill/>
            <a:miter lim="800000"/>
            <a:headEnd/>
            <a:tailEnd/>
          </a:ln>
        </p:spPr>
      </p:pic>
      <p:pic>
        <p:nvPicPr>
          <p:cNvPr id="10" name="Immagine 8"/>
          <p:cNvPicPr>
            <a:picLocks noChangeAspect="1" noChangeArrowheads="1"/>
          </p:cNvPicPr>
          <p:nvPr userDrawn="1"/>
        </p:nvPicPr>
        <p:blipFill>
          <a:blip r:embed="rId12" cstate="print"/>
          <a:srcRect/>
          <a:stretch>
            <a:fillRect/>
          </a:stretch>
        </p:blipFill>
        <p:spPr bwMode="auto">
          <a:xfrm>
            <a:off x="7772400" y="152400"/>
            <a:ext cx="909637" cy="692150"/>
          </a:xfrm>
          <a:prstGeom prst="rect">
            <a:avLst/>
          </a:prstGeom>
          <a:noFill/>
          <a:ln w="9525">
            <a:noFill/>
            <a:miter lim="800000"/>
            <a:headEnd/>
            <a:tailEnd/>
          </a:ln>
        </p:spPr>
      </p:pic>
      <p:pic>
        <p:nvPicPr>
          <p:cNvPr id="11" name="Immagine 3"/>
          <p:cNvPicPr>
            <a:picLocks noChangeAspect="1" noChangeArrowheads="1"/>
          </p:cNvPicPr>
          <p:nvPr userDrawn="1"/>
        </p:nvPicPr>
        <p:blipFill>
          <a:blip r:embed="rId13" cstate="print"/>
          <a:srcRect/>
          <a:stretch>
            <a:fillRect/>
          </a:stretch>
        </p:blipFill>
        <p:spPr bwMode="auto">
          <a:xfrm>
            <a:off x="3779838" y="0"/>
            <a:ext cx="1436687" cy="1085850"/>
          </a:xfrm>
          <a:prstGeom prst="rect">
            <a:avLst/>
          </a:prstGeom>
          <a:noFill/>
          <a:ln w="9525">
            <a:noFill/>
            <a:miter lim="800000"/>
            <a:headEnd/>
            <a:tailEnd/>
          </a:ln>
        </p:spPr>
      </p:pic>
      <p:sp>
        <p:nvSpPr>
          <p:cNvPr id="12" name="Rectangle 11"/>
          <p:cNvSpPr/>
          <p:nvPr userDrawn="1"/>
        </p:nvSpPr>
        <p:spPr>
          <a:xfrm>
            <a:off x="0" y="6705600"/>
            <a:ext cx="9144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Immagine 1"/>
          <p:cNvPicPr>
            <a:picLocks noChangeAspect="1" noChangeArrowheads="1"/>
          </p:cNvPicPr>
          <p:nvPr userDrawn="1"/>
        </p:nvPicPr>
        <p:blipFill>
          <a:blip r:embed="rId14" cstate="print"/>
          <a:srcRect/>
          <a:stretch>
            <a:fillRect/>
          </a:stretch>
        </p:blipFill>
        <p:spPr bwMode="auto">
          <a:xfrm>
            <a:off x="3276600" y="6308725"/>
            <a:ext cx="1265238" cy="287338"/>
          </a:xfrm>
          <a:prstGeom prst="rect">
            <a:avLst/>
          </a:prstGeom>
          <a:noFill/>
          <a:ln w="9525">
            <a:noFill/>
            <a:miter lim="800000"/>
            <a:headEnd/>
            <a:tailEnd/>
          </a:ln>
        </p:spPr>
      </p:pic>
      <p:pic>
        <p:nvPicPr>
          <p:cNvPr id="14" name="Immagine 2"/>
          <p:cNvPicPr>
            <a:picLocks noChangeAspect="1" noChangeArrowheads="1"/>
          </p:cNvPicPr>
          <p:nvPr userDrawn="1"/>
        </p:nvPicPr>
        <p:blipFill>
          <a:blip r:embed="rId15" cstate="print"/>
          <a:srcRect/>
          <a:stretch>
            <a:fillRect/>
          </a:stretch>
        </p:blipFill>
        <p:spPr bwMode="auto">
          <a:xfrm>
            <a:off x="4643438" y="6308725"/>
            <a:ext cx="819150" cy="266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log.nohatespeechmovemen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blog.nohatespeechmovement.org/it/petizio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nohate.ext.coe.int/Campaign-Tools-and-Materials/Bookmark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oe.int/en/web/compass" TargetMode="External"/><Relationship Id="rId4" Type="http://schemas.openxmlformats.org/officeDocument/2006/relationships/hyperlink" Target="http://www.compasito.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2800"/>
            <a:ext cx="8686800" cy="2362200"/>
          </a:xfrm>
        </p:spPr>
        <p:txBody>
          <a:bodyPr>
            <a:normAutofit/>
          </a:bodyPr>
          <a:lstStyle/>
          <a:p>
            <a:r>
              <a:rPr lang="it-IT" sz="2400" dirty="0"/>
              <a:t>Attivismo nella campagna europea del No Hate Spech </a:t>
            </a:r>
            <a:r>
              <a:rPr lang="it-IT" sz="2400" dirty="0" smtClean="0"/>
              <a:t>Movement: </a:t>
            </a:r>
            <a:br>
              <a:rPr lang="it-IT" sz="2400" dirty="0" smtClean="0"/>
            </a:br>
            <a:r>
              <a:rPr lang="it-IT" sz="2400" dirty="0" smtClean="0"/>
              <a:t>strumenti </a:t>
            </a:r>
            <a:r>
              <a:rPr lang="it-IT" sz="2400" dirty="0"/>
              <a:t>per contrastare l'incitamento all'odio online</a:t>
            </a:r>
            <a:endParaRPr lang="en-US" sz="2400" dirty="0"/>
          </a:p>
        </p:txBody>
      </p:sp>
      <p:sp>
        <p:nvSpPr>
          <p:cNvPr id="3" name="Subtitle 2"/>
          <p:cNvSpPr>
            <a:spLocks noGrp="1"/>
          </p:cNvSpPr>
          <p:nvPr>
            <p:ph type="subTitle" idx="1"/>
          </p:nvPr>
        </p:nvSpPr>
        <p:spPr>
          <a:xfrm>
            <a:off x="1257300" y="4953000"/>
            <a:ext cx="6172200" cy="990600"/>
          </a:xfrm>
        </p:spPr>
        <p:txBody>
          <a:bodyPr>
            <a:normAutofit fontScale="70000" lnSpcReduction="20000"/>
          </a:bodyPr>
          <a:lstStyle/>
          <a:p>
            <a:r>
              <a:rPr lang="it-IT" b="1" dirty="0" smtClean="0"/>
              <a:t>Cristina Mancigotti</a:t>
            </a:r>
            <a:br>
              <a:rPr lang="it-IT" b="1" dirty="0" smtClean="0"/>
            </a:br>
            <a:r>
              <a:rPr lang="it-IT" b="1" dirty="0" smtClean="0"/>
              <a:t>Attivista </a:t>
            </a:r>
            <a:r>
              <a:rPr lang="it-IT" b="1" dirty="0"/>
              <a:t>italiana e referente europea nel Folloup group del NHSM</a:t>
            </a:r>
            <a:endParaRPr lang="en-US" dirty="0"/>
          </a:p>
        </p:txBody>
      </p:sp>
      <p:sp>
        <p:nvSpPr>
          <p:cNvPr id="4" name="CasellaDiTesto 6"/>
          <p:cNvSpPr txBox="1"/>
          <p:nvPr/>
        </p:nvSpPr>
        <p:spPr>
          <a:xfrm>
            <a:off x="1905001" y="3352800"/>
            <a:ext cx="7239000" cy="338554"/>
          </a:xfrm>
          <a:prstGeom prst="rect">
            <a:avLst/>
          </a:prstGeom>
          <a:noFill/>
        </p:spPr>
        <p:txBody>
          <a:bodyPr wrap="square">
            <a:spAutoFit/>
          </a:bodyPr>
          <a:lstStyle/>
          <a:p>
            <a:pPr algn="ctr"/>
            <a:r>
              <a:rPr lang="it-IT" sz="1600" i="1" dirty="0"/>
              <a:t>Sala Della Torre, Fondazione Cassa di Risparmio di Gorizia, Via Carducci 2, Gorizia</a:t>
            </a:r>
          </a:p>
        </p:txBody>
      </p:sp>
      <p:sp>
        <p:nvSpPr>
          <p:cNvPr id="5" name="Rectangle 8"/>
          <p:cNvSpPr>
            <a:spLocks noChangeArrowheads="1"/>
          </p:cNvSpPr>
          <p:nvPr/>
        </p:nvSpPr>
        <p:spPr bwMode="auto">
          <a:xfrm>
            <a:off x="0" y="3352800"/>
            <a:ext cx="1120820" cy="338554"/>
          </a:xfrm>
          <a:prstGeom prst="rect">
            <a:avLst/>
          </a:prstGeom>
          <a:noFill/>
          <a:ln w="9525">
            <a:noFill/>
            <a:miter lim="800000"/>
            <a:headEnd/>
            <a:tailEnd/>
          </a:ln>
          <a:effectLst/>
        </p:spPr>
        <p:txBody>
          <a:bodyPr wrap="none">
            <a:spAutoFit/>
          </a:bodyPr>
          <a:lstStyle/>
          <a:p>
            <a:r>
              <a:rPr lang="it-IT" sz="1600" dirty="0">
                <a:solidFill>
                  <a:srgbClr val="FF0000"/>
                </a:solidFill>
              </a:rPr>
              <a:t>29.04.2016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t-IT"/>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367" y="1143000"/>
            <a:ext cx="9219111" cy="4888923"/>
          </a:xfrm>
        </p:spPr>
      </p:pic>
    </p:spTree>
    <p:extLst>
      <p:ext uri="{BB962C8B-B14F-4D97-AF65-F5344CB8AC3E}">
        <p14:creationId xmlns:p14="http://schemas.microsoft.com/office/powerpoint/2010/main" val="995228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endParaRPr lang="it-IT" dirty="0" smtClean="0"/>
          </a:p>
        </p:txBody>
      </p:sp>
      <p:pic>
        <p:nvPicPr>
          <p:cNvPr id="26628" name="Picture 4" descr="http://nohatespeechmozgalom.hu/wp-content/uploads/2013/10/NO_HATE_SPEECH_MOVEMENT.jpg"/>
          <p:cNvPicPr>
            <a:picLocks noChangeAspect="1" noChangeArrowheads="1"/>
          </p:cNvPicPr>
          <p:nvPr/>
        </p:nvPicPr>
        <p:blipFill>
          <a:blip r:embed="rId3" cstate="print"/>
          <a:srcRect l="-1890" t="25515" b="28181"/>
          <a:stretch>
            <a:fillRect/>
          </a:stretch>
        </p:blipFill>
        <p:spPr bwMode="auto">
          <a:xfrm>
            <a:off x="323528" y="5589240"/>
            <a:ext cx="1931368" cy="877719"/>
          </a:xfrm>
          <a:prstGeom prst="rect">
            <a:avLst/>
          </a:prstGeom>
          <a:noFill/>
        </p:spPr>
      </p:pic>
      <p:pic>
        <p:nvPicPr>
          <p:cNvPr id="39938" name="Picture 2"/>
          <p:cNvPicPr>
            <a:picLocks noChangeAspect="1" noChangeArrowheads="1"/>
          </p:cNvPicPr>
          <p:nvPr/>
        </p:nvPicPr>
        <p:blipFill>
          <a:blip r:embed="rId4" cstate="print"/>
          <a:srcRect l="13002" t="16359" r="29722" b="12766"/>
          <a:stretch>
            <a:fillRect/>
          </a:stretch>
        </p:blipFill>
        <p:spPr bwMode="auto">
          <a:xfrm>
            <a:off x="355600" y="1834593"/>
            <a:ext cx="6689562" cy="4653926"/>
          </a:xfrm>
          <a:prstGeom prst="rect">
            <a:avLst/>
          </a:prstGeom>
          <a:noFill/>
          <a:ln w="9525">
            <a:noFill/>
            <a:miter lim="800000"/>
            <a:headEnd/>
            <a:tailEnd/>
          </a:ln>
        </p:spPr>
      </p:pic>
      <p:pic>
        <p:nvPicPr>
          <p:cNvPr id="36866" name="Picture 2"/>
          <p:cNvPicPr>
            <a:picLocks noChangeAspect="1" noChangeArrowheads="1"/>
          </p:cNvPicPr>
          <p:nvPr/>
        </p:nvPicPr>
        <p:blipFill>
          <a:blip r:embed="rId5" cstate="print"/>
          <a:srcRect l="53956" t="26204" r="29722" b="6250"/>
          <a:stretch>
            <a:fillRect/>
          </a:stretch>
        </p:blipFill>
        <p:spPr bwMode="auto">
          <a:xfrm>
            <a:off x="6767736" y="1052736"/>
            <a:ext cx="2376264" cy="5528730"/>
          </a:xfrm>
          <a:prstGeom prst="rect">
            <a:avLst/>
          </a:prstGeom>
          <a:noFill/>
          <a:ln w="9525">
            <a:noFill/>
            <a:miter lim="800000"/>
            <a:headEnd/>
            <a:tailEnd/>
          </a:ln>
        </p:spPr>
      </p:pic>
      <p:sp>
        <p:nvSpPr>
          <p:cNvPr id="7" name="Titolo 1"/>
          <p:cNvSpPr txBox="1">
            <a:spLocks/>
          </p:cNvSpPr>
          <p:nvPr/>
        </p:nvSpPr>
        <p:spPr>
          <a:xfrm>
            <a:off x="292821" y="1262719"/>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FF0000"/>
                </a:solidFill>
              </a:rPr>
              <a:t>Hate Speech Watch</a:t>
            </a:r>
            <a:endParaRPr lang="it-IT" dirty="0">
              <a:solidFill>
                <a:srgbClr val="FF0000"/>
              </a:solidFill>
            </a:endParaRPr>
          </a:p>
        </p:txBody>
      </p:sp>
    </p:spTree>
    <p:extLst>
      <p:ext uri="{BB962C8B-B14F-4D97-AF65-F5344CB8AC3E}">
        <p14:creationId xmlns:p14="http://schemas.microsoft.com/office/powerpoint/2010/main" val="394969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0000"/>
                </a:solidFill>
              </a:rPr>
              <a:t>Hate</a:t>
            </a:r>
            <a:r>
              <a:rPr lang="it-IT" dirty="0" smtClean="0">
                <a:solidFill>
                  <a:srgbClr val="FF0000"/>
                </a:solidFill>
              </a:rPr>
              <a:t> </a:t>
            </a:r>
            <a:r>
              <a:rPr lang="it-IT" dirty="0" err="1" smtClean="0">
                <a:solidFill>
                  <a:srgbClr val="FF0000"/>
                </a:solidFill>
              </a:rPr>
              <a:t>Speech</a:t>
            </a:r>
            <a:r>
              <a:rPr lang="it-IT" dirty="0" smtClean="0">
                <a:solidFill>
                  <a:srgbClr val="FF0000"/>
                </a:solidFill>
              </a:rPr>
              <a:t> </a:t>
            </a:r>
            <a:r>
              <a:rPr lang="it-IT" dirty="0" err="1" smtClean="0">
                <a:solidFill>
                  <a:srgbClr val="FF0000"/>
                </a:solidFill>
              </a:rPr>
              <a:t>Watch</a:t>
            </a:r>
            <a:endParaRPr lang="it-IT" dirty="0">
              <a:solidFill>
                <a:srgbClr val="FF0000"/>
              </a:solidFill>
            </a:endParaRPr>
          </a:p>
        </p:txBody>
      </p:sp>
      <p:pic>
        <p:nvPicPr>
          <p:cNvPr id="36867" name="Picture 3"/>
          <p:cNvPicPr>
            <a:picLocks noChangeAspect="1" noChangeArrowheads="1"/>
          </p:cNvPicPr>
          <p:nvPr/>
        </p:nvPicPr>
        <p:blipFill>
          <a:blip r:embed="rId2" cstate="print"/>
          <a:srcRect l="13002" t="12422" r="29722" b="25563"/>
          <a:stretch>
            <a:fillRect/>
          </a:stretch>
        </p:blipFill>
        <p:spPr bwMode="auto">
          <a:xfrm>
            <a:off x="487528" y="2036762"/>
            <a:ext cx="7452320" cy="4536504"/>
          </a:xfrm>
          <a:prstGeom prst="rect">
            <a:avLst/>
          </a:prstGeom>
          <a:noFill/>
          <a:ln w="9525">
            <a:noFill/>
            <a:miter lim="800000"/>
            <a:headEnd/>
            <a:tailEnd/>
          </a:ln>
        </p:spPr>
      </p:pic>
      <p:sp>
        <p:nvSpPr>
          <p:cNvPr id="4" name="Content Placeholder 3"/>
          <p:cNvSpPr>
            <a:spLocks noGrp="1"/>
          </p:cNvSpPr>
          <p:nvPr>
            <p:ph idx="1"/>
          </p:nvPr>
        </p:nvSpPr>
        <p:spPr/>
        <p:txBody>
          <a:bodyPr/>
          <a:lstStyle/>
          <a:p>
            <a:endParaRPr lang="it-IT" dirty="0"/>
          </a:p>
        </p:txBody>
      </p:sp>
    </p:spTree>
    <p:extLst>
      <p:ext uri="{BB962C8B-B14F-4D97-AF65-F5344CB8AC3E}">
        <p14:creationId xmlns:p14="http://schemas.microsoft.com/office/powerpoint/2010/main" val="2865852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Blog</a:t>
            </a:r>
            <a:endParaRPr lang="it-IT" dirty="0">
              <a:solidFill>
                <a:srgbClr val="FF0000"/>
              </a:solidFill>
            </a:endParaRPr>
          </a:p>
        </p:txBody>
      </p:sp>
      <p:sp>
        <p:nvSpPr>
          <p:cNvPr id="3" name="Segnaposto contenuto 2"/>
          <p:cNvSpPr>
            <a:spLocks noGrp="1"/>
          </p:cNvSpPr>
          <p:nvPr>
            <p:ph idx="1"/>
          </p:nvPr>
        </p:nvSpPr>
        <p:spPr/>
        <p:txBody>
          <a:bodyPr/>
          <a:lstStyle/>
          <a:p>
            <a:pPr>
              <a:buNone/>
            </a:pPr>
            <a:r>
              <a:rPr lang="it-IT" dirty="0" smtClean="0">
                <a:hlinkClick r:id="rId3"/>
              </a:rPr>
              <a:t>http://blog.nohatespeechmovement.org/</a:t>
            </a:r>
            <a:endParaRPr lang="it-IT" dirty="0" smtClean="0"/>
          </a:p>
          <a:p>
            <a:pPr>
              <a:buNone/>
            </a:pPr>
            <a:endParaRPr lang="it-IT" dirty="0"/>
          </a:p>
        </p:txBody>
      </p:sp>
      <p:pic>
        <p:nvPicPr>
          <p:cNvPr id="34820" name="Picture 4" descr="Photo: Tell a different story about refugees on the World Refugee Day! &#10;&#10;The Voices of Young Refugees in Europe(VYRE) collected a series of life stories which will be published today on our blog. Check the first one, “Together we achieve more”! &gt;&gt; http://bit.ly/1pqgzC9&#10;Other life stories &gt;&gt; http://bit.ly/1pqh1QQ&#10;#refugeeday #nohatespeech"/>
          <p:cNvPicPr>
            <a:picLocks noChangeAspect="1" noChangeArrowheads="1"/>
          </p:cNvPicPr>
          <p:nvPr/>
        </p:nvPicPr>
        <p:blipFill>
          <a:blip r:embed="rId4" cstate="print"/>
          <a:srcRect/>
          <a:stretch>
            <a:fillRect/>
          </a:stretch>
        </p:blipFill>
        <p:spPr bwMode="auto">
          <a:xfrm>
            <a:off x="1905000" y="3152774"/>
            <a:ext cx="5010150" cy="1847851"/>
          </a:xfrm>
          <a:prstGeom prst="rect">
            <a:avLst/>
          </a:prstGeom>
          <a:noFill/>
        </p:spPr>
      </p:pic>
    </p:spTree>
    <p:extLst>
      <p:ext uri="{BB962C8B-B14F-4D97-AF65-F5344CB8AC3E}">
        <p14:creationId xmlns:p14="http://schemas.microsoft.com/office/powerpoint/2010/main" val="2606092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89560" y="2286000"/>
            <a:ext cx="8229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400" dirty="0" smtClean="0">
                <a:solidFill>
                  <a:srgbClr val="FF0000"/>
                </a:solidFill>
              </a:rPr>
              <a:t>Grazie per l’attenzione</a:t>
            </a:r>
            <a:endParaRPr lang="it-IT" sz="5400" dirty="0">
              <a:solidFill>
                <a:srgbClr val="FF0000"/>
              </a:solidFill>
            </a:endParaRPr>
          </a:p>
        </p:txBody>
      </p:sp>
      <p:sp>
        <p:nvSpPr>
          <p:cNvPr id="3" name="Titolo 1"/>
          <p:cNvSpPr txBox="1">
            <a:spLocks/>
          </p:cNvSpPr>
          <p:nvPr/>
        </p:nvSpPr>
        <p:spPr>
          <a:xfrm>
            <a:off x="289560" y="3352800"/>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a:solidFill>
                  <a:schemeClr val="tx1">
                    <a:lumMod val="75000"/>
                    <a:lumOff val="25000"/>
                  </a:schemeClr>
                </a:solidFill>
              </a:rPr>
              <a:t>c</a:t>
            </a:r>
            <a:r>
              <a:rPr lang="it-IT" dirty="0" smtClean="0">
                <a:solidFill>
                  <a:schemeClr val="tx1">
                    <a:lumMod val="75000"/>
                    <a:lumOff val="25000"/>
                  </a:schemeClr>
                </a:solidFill>
              </a:rPr>
              <a:t>ristina.mancigotti(at)gmail.com</a:t>
            </a:r>
            <a:endParaRPr lang="it-IT"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t-IT"/>
          </a:p>
        </p:txBody>
      </p:sp>
      <p:sp>
        <p:nvSpPr>
          <p:cNvPr id="3" name="Content Placeholder 2"/>
          <p:cNvSpPr>
            <a:spLocks noGrp="1"/>
          </p:cNvSpPr>
          <p:nvPr>
            <p:ph idx="1"/>
          </p:nvPr>
        </p:nvSpPr>
        <p:spPr/>
        <p:txBody>
          <a:bodyPr/>
          <a:lstStyle/>
          <a:p>
            <a:r>
              <a:rPr lang="it-IT" dirty="0" smtClean="0"/>
              <a:t>Action Days</a:t>
            </a:r>
          </a:p>
          <a:p>
            <a:r>
              <a:rPr lang="it-IT" dirty="0"/>
              <a:t>Educazione ai diritti umani</a:t>
            </a:r>
          </a:p>
          <a:p>
            <a:r>
              <a:rPr lang="it-IT" dirty="0" smtClean="0"/>
              <a:t>Multimedia</a:t>
            </a:r>
          </a:p>
          <a:p>
            <a:r>
              <a:rPr lang="it-IT" dirty="0" smtClean="0"/>
              <a:t>Hate Speech Watch</a:t>
            </a:r>
          </a:p>
          <a:p>
            <a:r>
              <a:rPr lang="it-IT" dirty="0" smtClean="0"/>
              <a:t>Blog</a:t>
            </a:r>
          </a:p>
        </p:txBody>
      </p:sp>
      <p:pic>
        <p:nvPicPr>
          <p:cNvPr id="4" name="Picture 4" descr="http://nohatespeechmozgalom.hu/wp-content/uploads/2013/10/NO_HATE_SPEECH_MOVEMENT.jpg"/>
          <p:cNvPicPr>
            <a:picLocks noChangeAspect="1" noChangeArrowheads="1"/>
          </p:cNvPicPr>
          <p:nvPr/>
        </p:nvPicPr>
        <p:blipFill>
          <a:blip r:embed="rId3" cstate="print"/>
          <a:srcRect l="-1890" t="25515" b="28181"/>
          <a:stretch>
            <a:fillRect/>
          </a:stretch>
        </p:blipFill>
        <p:spPr bwMode="auto">
          <a:xfrm>
            <a:off x="5638800" y="3124200"/>
            <a:ext cx="1931368" cy="877719"/>
          </a:xfrm>
          <a:prstGeom prst="rect">
            <a:avLst/>
          </a:prstGeom>
          <a:noFill/>
        </p:spPr>
      </p:pic>
    </p:spTree>
    <p:extLst>
      <p:ext uri="{BB962C8B-B14F-4D97-AF65-F5344CB8AC3E}">
        <p14:creationId xmlns:p14="http://schemas.microsoft.com/office/powerpoint/2010/main" val="46386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t-IT"/>
          </a:p>
        </p:txBody>
      </p:sp>
      <p:sp>
        <p:nvSpPr>
          <p:cNvPr id="3" name="Content Placeholder 2"/>
          <p:cNvSpPr>
            <a:spLocks noGrp="1"/>
          </p:cNvSpPr>
          <p:nvPr>
            <p:ph idx="1"/>
          </p:nvPr>
        </p:nvSpPr>
        <p:spPr/>
        <p:txBody>
          <a:bodyPr/>
          <a:lstStyle/>
          <a:p>
            <a:endParaRPr lang="it-IT"/>
          </a:p>
        </p:txBody>
      </p:sp>
      <p:pic>
        <p:nvPicPr>
          <p:cNvPr id="1026" name="Picture 2" descr="https://scontent-mxp1-1.xx.fbcdn.net/v/t1.0-9/11330012_10205212463284456_1831194884244123417_n.jpg?oh=4723c318c3b0294afccea344e95eab47&amp;oe=57A17A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1499181"/>
            <a:ext cx="6788150" cy="452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4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solidFill>
                  <a:srgbClr val="FF0000"/>
                </a:solidFill>
              </a:rPr>
              <a:t>Action Days</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5" name="Picture 6" descr="https://fbcdn-sphotos-e-a.akamaihd.net/hphotos-ak-prn2/v/t1.0-9/s720x720/10301357_254900501364194_805722938273290927_n.jpg?oh=da5152b1af967bc5ce5dc66d5c66306f&amp;oe=54762540&amp;__gda__=1415661167_3b35920100c9e5c42715f11c0f719bf3"/>
          <p:cNvPicPr>
            <a:picLocks noChangeAspect="1" noChangeArrowheads="1"/>
          </p:cNvPicPr>
          <p:nvPr/>
        </p:nvPicPr>
        <p:blipFill>
          <a:blip r:embed="rId2" cstate="print"/>
          <a:srcRect b="39610"/>
          <a:stretch>
            <a:fillRect/>
          </a:stretch>
        </p:blipFill>
        <p:spPr bwMode="auto">
          <a:xfrm>
            <a:off x="609600" y="4172422"/>
            <a:ext cx="6858000" cy="1944216"/>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36394" y="1231701"/>
            <a:ext cx="5292080" cy="204540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28600" y="3213197"/>
            <a:ext cx="4076700" cy="571500"/>
          </a:xfrm>
          <a:prstGeom prst="rect">
            <a:avLst/>
          </a:prstGeom>
          <a:noFill/>
          <a:ln w="9525">
            <a:noFill/>
            <a:miter lim="800000"/>
            <a:headEnd/>
            <a:tailEnd/>
          </a:ln>
        </p:spPr>
      </p:pic>
      <p:pic>
        <p:nvPicPr>
          <p:cNvPr id="4" name="Picture 4" descr="Photo: Take action on the World Refugee Day! &#10;&#10;We are getting ready for tomorrow, 20th June, the World Refugee Day: we honour the courage, strength and determination of people of all ages who are forced to flee their homeland under threat of persecution, conflict and violence. Every day refugees, asylum seekers and internally displaced persons are forced to flee their home to what are unknown places for them; they are often the target of hate speech online and offline.  &#10;&#10;How to take action?&#10;On the No Hate Speech Movement website you will find a red Action Button with ideas and materials for the day.&#10;Refugees deserve refuge, not hate! &#10;#refugeeday #nohatespeech"/>
          <p:cNvPicPr>
            <a:picLocks noChangeAspect="1" noChangeArrowheads="1"/>
          </p:cNvPicPr>
          <p:nvPr/>
        </p:nvPicPr>
        <p:blipFill>
          <a:blip r:embed="rId5" cstate="print"/>
          <a:srcRect/>
          <a:stretch>
            <a:fillRect/>
          </a:stretch>
        </p:blipFill>
        <p:spPr bwMode="auto">
          <a:xfrm>
            <a:off x="4473623" y="2913891"/>
            <a:ext cx="4838700" cy="19621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94" y="1295400"/>
            <a:ext cx="9144000" cy="4832092"/>
          </a:xfrm>
          <a:prstGeom prst="rect">
            <a:avLst/>
          </a:prstGeom>
        </p:spPr>
        <p:txBody>
          <a:bodyPr wrap="square">
            <a:spAutoFit/>
          </a:bodyPr>
          <a:lstStyle/>
          <a:p>
            <a:pPr marL="457200" lvl="2" indent="-457200">
              <a:buFont typeface="Arial" panose="020B0604020202020204" pitchFamily="34" charset="0"/>
              <a:buChar char="•"/>
            </a:pPr>
            <a:r>
              <a:rPr lang="en-GB" sz="2800" dirty="0"/>
              <a:t>20 </a:t>
            </a:r>
            <a:r>
              <a:rPr lang="en-GB" sz="2800" dirty="0" err="1" smtClean="0"/>
              <a:t>Giugno</a:t>
            </a:r>
            <a:r>
              <a:rPr lang="en-GB" sz="2800" dirty="0" smtClean="0"/>
              <a:t>: </a:t>
            </a:r>
            <a:r>
              <a:rPr lang="en-GB" sz="2800" dirty="0" err="1" smtClean="0"/>
              <a:t>Giornata</a:t>
            </a:r>
            <a:r>
              <a:rPr lang="en-GB" sz="2800" dirty="0" smtClean="0"/>
              <a:t> </a:t>
            </a:r>
            <a:r>
              <a:rPr lang="en-GB" sz="2800" dirty="0" err="1" smtClean="0"/>
              <a:t>Internazionale</a:t>
            </a:r>
            <a:r>
              <a:rPr lang="en-GB" sz="2800" dirty="0" smtClean="0"/>
              <a:t> per </a:t>
            </a:r>
            <a:r>
              <a:rPr lang="en-GB" sz="2800" dirty="0" err="1" smtClean="0"/>
              <a:t>i</a:t>
            </a:r>
            <a:r>
              <a:rPr lang="en-GB" sz="2800" dirty="0"/>
              <a:t> </a:t>
            </a:r>
            <a:r>
              <a:rPr lang="en-GB" sz="2800" dirty="0" err="1" smtClean="0"/>
              <a:t>Rifugiati</a:t>
            </a:r>
            <a:r>
              <a:rPr lang="en-GB" sz="2800" dirty="0" smtClean="0"/>
              <a:t> </a:t>
            </a:r>
          </a:p>
          <a:p>
            <a:pPr marL="457200" lvl="2" indent="-457200">
              <a:buFont typeface="Arial" panose="020B0604020202020204" pitchFamily="34" charset="0"/>
              <a:buChar char="•"/>
            </a:pPr>
            <a:r>
              <a:rPr lang="en-GB" sz="2800" dirty="0" smtClean="0"/>
              <a:t>22 </a:t>
            </a:r>
            <a:r>
              <a:rPr lang="en-GB" sz="2800" dirty="0" err="1" smtClean="0"/>
              <a:t>Luglio</a:t>
            </a:r>
            <a:r>
              <a:rPr lang="en-GB" sz="2800" dirty="0" smtClean="0"/>
              <a:t>: </a:t>
            </a:r>
            <a:r>
              <a:rPr lang="en-GB" sz="2800" dirty="0" err="1" smtClean="0"/>
              <a:t>Giornata</a:t>
            </a:r>
            <a:r>
              <a:rPr lang="en-GB" sz="2800" dirty="0" smtClean="0"/>
              <a:t> </a:t>
            </a:r>
            <a:r>
              <a:rPr lang="en-GB" sz="2800" dirty="0" err="1" smtClean="0"/>
              <a:t>Europea</a:t>
            </a:r>
            <a:r>
              <a:rPr lang="en-GB" sz="2800" dirty="0" smtClean="0"/>
              <a:t> per le </a:t>
            </a:r>
            <a:r>
              <a:rPr lang="en-GB" sz="2800" dirty="0" err="1" smtClean="0"/>
              <a:t>vittime</a:t>
            </a:r>
            <a:r>
              <a:rPr lang="en-GB" sz="2800" dirty="0" smtClean="0"/>
              <a:t> </a:t>
            </a:r>
            <a:r>
              <a:rPr lang="en-GB" sz="2800" dirty="0" err="1" smtClean="0"/>
              <a:t>dei</a:t>
            </a:r>
            <a:r>
              <a:rPr lang="en-GB" sz="2800" dirty="0" smtClean="0"/>
              <a:t> </a:t>
            </a:r>
            <a:r>
              <a:rPr lang="en-GB" sz="2800" dirty="0" err="1" smtClean="0"/>
              <a:t>crimini</a:t>
            </a:r>
            <a:r>
              <a:rPr lang="en-GB" sz="2800" dirty="0" smtClean="0"/>
              <a:t> </a:t>
            </a:r>
            <a:r>
              <a:rPr lang="en-GB" sz="2800" dirty="0" err="1" smtClean="0"/>
              <a:t>d’odio</a:t>
            </a:r>
            <a:endParaRPr lang="en-GB" sz="2800" dirty="0" smtClean="0"/>
          </a:p>
          <a:p>
            <a:pPr marL="457200" lvl="2" indent="-457200">
              <a:buFont typeface="Arial" panose="020B0604020202020204" pitchFamily="34" charset="0"/>
              <a:buChar char="•"/>
            </a:pPr>
            <a:endParaRPr lang="en-GB" sz="2800" dirty="0"/>
          </a:p>
          <a:p>
            <a:pPr marL="457200" lvl="2" indent="-457200">
              <a:buFont typeface="Arial" panose="020B0604020202020204" pitchFamily="34" charset="0"/>
              <a:buChar char="•"/>
            </a:pPr>
            <a:endParaRPr lang="en-GB" sz="2800" dirty="0" smtClean="0"/>
          </a:p>
          <a:p>
            <a:pPr marL="457200" lvl="2" indent="-457200">
              <a:buFont typeface="Arial" panose="020B0604020202020204" pitchFamily="34" charset="0"/>
              <a:buChar char="•"/>
            </a:pPr>
            <a:endParaRPr lang="en-GB" sz="2800" dirty="0"/>
          </a:p>
          <a:p>
            <a:pPr marL="0" lvl="2"/>
            <a:endParaRPr lang="en-GB" sz="2800" dirty="0"/>
          </a:p>
          <a:p>
            <a:pPr marL="0" lvl="2"/>
            <a:r>
              <a:rPr lang="en-GB" sz="2800" dirty="0"/>
              <a:t>	</a:t>
            </a:r>
            <a:r>
              <a:rPr lang="en-GB" sz="2800" dirty="0">
                <a:hlinkClick r:id="rId3"/>
              </a:rPr>
              <a:t>http://blog.nohatespeechmovement.org/it/petizione</a:t>
            </a:r>
            <a:r>
              <a:rPr lang="en-GB" sz="2800" dirty="0" smtClean="0">
                <a:hlinkClick r:id="rId3"/>
              </a:rPr>
              <a:t>/</a:t>
            </a:r>
            <a:r>
              <a:rPr lang="en-GB" sz="2800" dirty="0" smtClean="0"/>
              <a:t>  </a:t>
            </a:r>
            <a:endParaRPr lang="en-GB" sz="2800" dirty="0" smtClean="0"/>
          </a:p>
          <a:p>
            <a:pPr marL="457200" lvl="2" indent="-457200">
              <a:buFont typeface="Arial" panose="020B0604020202020204" pitchFamily="34" charset="0"/>
              <a:buChar char="•"/>
            </a:pPr>
            <a:r>
              <a:rPr lang="en-GB" sz="2800" dirty="0" smtClean="0"/>
              <a:t>9 </a:t>
            </a:r>
            <a:r>
              <a:rPr lang="en-GB" sz="2800" dirty="0" err="1" smtClean="0"/>
              <a:t>Novembre</a:t>
            </a:r>
            <a:r>
              <a:rPr lang="en-GB" sz="2800" dirty="0" smtClean="0"/>
              <a:t>: </a:t>
            </a:r>
            <a:r>
              <a:rPr lang="en-GB" sz="2800" dirty="0" err="1" smtClean="0"/>
              <a:t>Giornata</a:t>
            </a:r>
            <a:r>
              <a:rPr lang="en-GB" sz="2800" dirty="0" smtClean="0"/>
              <a:t> per la lotto </a:t>
            </a:r>
            <a:r>
              <a:rPr lang="en-GB" sz="2800" dirty="0" err="1" smtClean="0"/>
              <a:t>contro</a:t>
            </a:r>
            <a:r>
              <a:rPr lang="en-GB" sz="2800" dirty="0" smtClean="0"/>
              <a:t> </a:t>
            </a:r>
            <a:r>
              <a:rPr lang="en-GB" sz="2800" dirty="0" err="1" smtClean="0"/>
              <a:t>ai</a:t>
            </a:r>
            <a:r>
              <a:rPr lang="en-GB" sz="2800" dirty="0" smtClean="0"/>
              <a:t> </a:t>
            </a:r>
            <a:r>
              <a:rPr lang="en-GB" sz="2800" dirty="0" err="1" smtClean="0"/>
              <a:t>discorsi</a:t>
            </a:r>
            <a:r>
              <a:rPr lang="en-GB" sz="2800" dirty="0" smtClean="0"/>
              <a:t> </a:t>
            </a:r>
            <a:r>
              <a:rPr lang="en-GB" sz="2800" dirty="0" err="1" smtClean="0"/>
              <a:t>antisemiti</a:t>
            </a:r>
            <a:endParaRPr lang="en-GB" sz="2800" dirty="0"/>
          </a:p>
          <a:p>
            <a:pPr marL="457200" lvl="2" indent="-457200">
              <a:buFont typeface="Arial" panose="020B0604020202020204" pitchFamily="34" charset="0"/>
              <a:buChar char="•"/>
            </a:pPr>
            <a:r>
              <a:rPr lang="en-GB" sz="2800" dirty="0" smtClean="0"/>
              <a:t>10 </a:t>
            </a:r>
            <a:r>
              <a:rPr lang="en-GB" sz="2800" dirty="0" err="1" smtClean="0"/>
              <a:t>Dicembre</a:t>
            </a:r>
            <a:r>
              <a:rPr lang="en-GB" sz="2800" dirty="0" smtClean="0"/>
              <a:t>: </a:t>
            </a:r>
            <a:r>
              <a:rPr lang="en-GB" sz="2800" dirty="0" err="1" smtClean="0"/>
              <a:t>Giornata</a:t>
            </a:r>
            <a:r>
              <a:rPr lang="en-GB" sz="2800" dirty="0" smtClean="0"/>
              <a:t> per </a:t>
            </a:r>
            <a:r>
              <a:rPr lang="en-GB" sz="2800" dirty="0" err="1" smtClean="0"/>
              <a:t>i</a:t>
            </a:r>
            <a:r>
              <a:rPr lang="en-GB" sz="2800" dirty="0" smtClean="0"/>
              <a:t> </a:t>
            </a:r>
            <a:r>
              <a:rPr lang="en-GB" sz="2800" dirty="0" err="1" smtClean="0"/>
              <a:t>Diritti</a:t>
            </a:r>
            <a:r>
              <a:rPr lang="en-GB" sz="2800" dirty="0" smtClean="0"/>
              <a:t> </a:t>
            </a:r>
            <a:r>
              <a:rPr lang="en-GB" sz="2800" dirty="0" err="1" smtClean="0"/>
              <a:t>Umani</a:t>
            </a:r>
            <a:r>
              <a:rPr lang="en-GB" sz="2800" dirty="0" smtClean="0"/>
              <a:t> Online </a:t>
            </a:r>
            <a:endParaRPr lang="en-GB" sz="2800" dirty="0"/>
          </a:p>
        </p:txBody>
      </p:sp>
      <p:pic>
        <p:nvPicPr>
          <p:cNvPr id="4" name="Picture 2" descr="https://scontent-cdg2-1.xx.fbcdn.net/hphotos-xpa1/v/t1.0-9/10458552_270302989823945_6629580733435576018_n.jpg?oh=76b7ade13f9aa8da1603f730e5a13e06&amp;oe=560B5A49"/>
          <p:cNvPicPr>
            <a:picLocks noChangeAspect="1" noChangeArrowheads="1"/>
          </p:cNvPicPr>
          <p:nvPr/>
        </p:nvPicPr>
        <p:blipFill rotWithShape="1">
          <a:blip r:embed="rId4" cstate="print"/>
          <a:srcRect t="7619" b="21270"/>
          <a:stretch/>
        </p:blipFill>
        <p:spPr bwMode="auto">
          <a:xfrm>
            <a:off x="1752600" y="2209800"/>
            <a:ext cx="6947807" cy="1828800"/>
          </a:xfrm>
          <a:prstGeom prst="rect">
            <a:avLst/>
          </a:prstGeom>
          <a:noFill/>
        </p:spPr>
      </p:pic>
    </p:spTree>
    <p:extLst>
      <p:ext uri="{BB962C8B-B14F-4D97-AF65-F5344CB8AC3E}">
        <p14:creationId xmlns:p14="http://schemas.microsoft.com/office/powerpoint/2010/main" val="215704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Educazione ai diritti umani</a:t>
            </a:r>
            <a:endParaRPr lang="it-IT" dirty="0">
              <a:solidFill>
                <a:srgbClr val="FF0000"/>
              </a:solidFill>
            </a:endParaRPr>
          </a:p>
        </p:txBody>
      </p:sp>
      <p:sp>
        <p:nvSpPr>
          <p:cNvPr id="3" name="Segnaposto contenuto 2"/>
          <p:cNvSpPr>
            <a:spLocks noGrp="1"/>
          </p:cNvSpPr>
          <p:nvPr>
            <p:ph idx="1"/>
          </p:nvPr>
        </p:nvSpPr>
        <p:spPr>
          <a:xfrm>
            <a:off x="513670" y="1988840"/>
            <a:ext cx="5138449" cy="4392488"/>
          </a:xfrm>
        </p:spPr>
        <p:txBody>
          <a:bodyPr>
            <a:normAutofit/>
          </a:bodyPr>
          <a:lstStyle/>
          <a:p>
            <a:r>
              <a:rPr lang="it-IT" b="1" dirty="0" smtClean="0"/>
              <a:t>Bookmarks</a:t>
            </a:r>
            <a:r>
              <a:rPr lang="it-IT" dirty="0" smtClean="0"/>
              <a:t/>
            </a:r>
            <a:br>
              <a:rPr lang="it-IT" dirty="0" smtClean="0"/>
            </a:br>
            <a:r>
              <a:rPr lang="it-IT" dirty="0" smtClean="0"/>
              <a:t>	13-18+ anni;</a:t>
            </a:r>
            <a:r>
              <a:rPr lang="it-IT" dirty="0"/>
              <a:t/>
            </a:r>
            <a:br>
              <a:rPr lang="it-IT" dirty="0"/>
            </a:br>
            <a:r>
              <a:rPr lang="it-IT" dirty="0" smtClean="0"/>
              <a:t>	Online:</a:t>
            </a:r>
            <a:br>
              <a:rPr lang="it-IT" dirty="0" smtClean="0"/>
            </a:br>
            <a:r>
              <a:rPr lang="it-IT" dirty="0" smtClean="0">
                <a:hlinkClick r:id="rId3"/>
              </a:rPr>
              <a:t>http://</a:t>
            </a:r>
            <a:r>
              <a:rPr lang="en-US" dirty="0" smtClean="0">
                <a:hlinkClick r:id="rId3"/>
              </a:rPr>
              <a:t>nohate.ext.coe.int/Campaign-Tools-and-Materials/Bookmarks</a:t>
            </a:r>
            <a:r>
              <a:rPr lang="en-US" dirty="0" smtClean="0"/>
              <a:t> (ENG)</a:t>
            </a:r>
          </a:p>
          <a:p>
            <a:endParaRPr lang="it-IT" dirty="0" smtClean="0"/>
          </a:p>
        </p:txBody>
      </p:sp>
      <p:pic>
        <p:nvPicPr>
          <p:cNvPr id="41986" name="Picture 2" descr="https://book.coe.int/eur/4566-thickbox_default/bookmarks-a-manual-for-combating-hate-speech-online-through-human-rights-education.jpg"/>
          <p:cNvPicPr>
            <a:picLocks noChangeAspect="1" noChangeArrowheads="1"/>
          </p:cNvPicPr>
          <p:nvPr/>
        </p:nvPicPr>
        <p:blipFill>
          <a:blip r:embed="rId4" cstate="print"/>
          <a:srcRect/>
          <a:stretch>
            <a:fillRect/>
          </a:stretch>
        </p:blipFill>
        <p:spPr bwMode="auto">
          <a:xfrm>
            <a:off x="5652120" y="1988840"/>
            <a:ext cx="3194720" cy="319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017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Educazione ai diritti umani</a:t>
            </a:r>
            <a:endParaRPr lang="it-IT" dirty="0">
              <a:solidFill>
                <a:srgbClr val="FF0000"/>
              </a:solidFill>
            </a:endParaRPr>
          </a:p>
        </p:txBody>
      </p:sp>
      <p:pic>
        <p:nvPicPr>
          <p:cNvPr id="2050" name="Picture 2" descr="http://www.compasito.it/wp-content/uploads/2014/11/compasito-intr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197" y="2036762"/>
            <a:ext cx="7701844" cy="4332287"/>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513670" y="1988840"/>
            <a:ext cx="5138449" cy="4392488"/>
          </a:xfrm>
        </p:spPr>
        <p:txBody>
          <a:bodyPr>
            <a:normAutofit lnSpcReduction="10000"/>
          </a:bodyPr>
          <a:lstStyle/>
          <a:p>
            <a:r>
              <a:rPr lang="it-IT" b="1" dirty="0" smtClean="0"/>
              <a:t>Compasito</a:t>
            </a:r>
            <a:r>
              <a:rPr lang="it-IT" dirty="0" smtClean="0"/>
              <a:t/>
            </a:r>
            <a:br>
              <a:rPr lang="it-IT" dirty="0" smtClean="0"/>
            </a:br>
            <a:r>
              <a:rPr lang="it-IT" dirty="0" smtClean="0"/>
              <a:t>	6-13;</a:t>
            </a:r>
            <a:br>
              <a:rPr lang="it-IT" dirty="0" smtClean="0"/>
            </a:br>
            <a:r>
              <a:rPr lang="it-IT" dirty="0" smtClean="0"/>
              <a:t>Online:</a:t>
            </a:r>
            <a:br>
              <a:rPr lang="it-IT" dirty="0" smtClean="0"/>
            </a:br>
            <a:r>
              <a:rPr lang="it-IT" dirty="0">
                <a:hlinkClick r:id="rId4"/>
              </a:rPr>
              <a:t>http://</a:t>
            </a:r>
            <a:r>
              <a:rPr lang="it-IT" dirty="0" smtClean="0">
                <a:hlinkClick r:id="rId4"/>
              </a:rPr>
              <a:t>www.compasito.it/</a:t>
            </a:r>
            <a:endParaRPr lang="it-IT" dirty="0" smtClean="0"/>
          </a:p>
          <a:p>
            <a:r>
              <a:rPr lang="it-IT" b="1" dirty="0"/>
              <a:t>Compass </a:t>
            </a:r>
            <a:r>
              <a:rPr lang="it-IT" dirty="0" smtClean="0"/>
              <a:t/>
            </a:r>
            <a:br>
              <a:rPr lang="it-IT" dirty="0" smtClean="0"/>
            </a:br>
            <a:r>
              <a:rPr lang="it-IT" dirty="0" smtClean="0"/>
              <a:t>13-18+</a:t>
            </a:r>
            <a:r>
              <a:rPr lang="it-IT" dirty="0"/>
              <a:t/>
            </a:r>
            <a:br>
              <a:rPr lang="it-IT" dirty="0"/>
            </a:br>
            <a:r>
              <a:rPr lang="it-IT" dirty="0">
                <a:hlinkClick r:id="rId5"/>
              </a:rPr>
              <a:t>http://</a:t>
            </a:r>
            <a:r>
              <a:rPr lang="it-IT" dirty="0" smtClean="0">
                <a:hlinkClick r:id="rId5"/>
              </a:rPr>
              <a:t>www.coe.int/en/web/compass</a:t>
            </a:r>
            <a:r>
              <a:rPr lang="it-IT" dirty="0" smtClean="0"/>
              <a:t> (ENG)</a:t>
            </a:r>
            <a:br>
              <a:rPr lang="it-IT" dirty="0" smtClean="0"/>
            </a:br>
            <a:r>
              <a:rPr lang="it-IT" dirty="0" smtClean="0"/>
              <a:t> </a:t>
            </a:r>
            <a:endParaRPr lang="en-US" dirty="0" smtClean="0"/>
          </a:p>
          <a:p>
            <a:endParaRPr lang="it-IT" dirty="0" smtClean="0"/>
          </a:p>
        </p:txBody>
      </p:sp>
    </p:spTree>
    <p:extLst>
      <p:ext uri="{BB962C8B-B14F-4D97-AF65-F5344CB8AC3E}">
        <p14:creationId xmlns:p14="http://schemas.microsoft.com/office/powerpoint/2010/main" val="411629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141539"/>
            <a:ext cx="8229600" cy="715962"/>
          </a:xfrm>
        </p:spPr>
        <p:txBody>
          <a:bodyPr>
            <a:normAutofit fontScale="90000"/>
          </a:bodyPr>
          <a:lstStyle/>
          <a:p>
            <a:r>
              <a:rPr lang="en-US" dirty="0" smtClean="0"/>
              <a:t>No Hate Ninjas</a:t>
            </a:r>
            <a:endParaRPr lang="en-US" dirty="0"/>
          </a:p>
        </p:txBody>
      </p:sp>
      <p:pic>
        <p:nvPicPr>
          <p:cNvPr id="4" name="Picture 2" descr="https://scontent-b-fra.xx.fbcdn.net/hphotos-xpf1/t1.0-9/1240542_225033984369887_1800012143_n.jpg"/>
          <p:cNvPicPr>
            <a:picLocks noChangeAspect="1" noChangeArrowheads="1"/>
          </p:cNvPicPr>
          <p:nvPr/>
        </p:nvPicPr>
        <p:blipFill>
          <a:blip r:embed="rId3" cstate="print"/>
          <a:srcRect/>
          <a:stretch>
            <a:fillRect/>
          </a:stretch>
        </p:blipFill>
        <p:spPr bwMode="auto">
          <a:xfrm>
            <a:off x="422056" y="1142999"/>
            <a:ext cx="4226144" cy="5524175"/>
          </a:xfrm>
          <a:prstGeom prst="rect">
            <a:avLst/>
          </a:prstGeom>
          <a:noFill/>
        </p:spPr>
      </p:pic>
      <p:sp>
        <p:nvSpPr>
          <p:cNvPr id="5" name="Title 1"/>
          <p:cNvSpPr txBox="1">
            <a:spLocks/>
          </p:cNvSpPr>
          <p:nvPr/>
        </p:nvSpPr>
        <p:spPr>
          <a:xfrm>
            <a:off x="-152400" y="15319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rgbClr val="FF0000"/>
                </a:solidFill>
              </a:rPr>
              <a:t>Multimedia</a:t>
            </a:r>
            <a:endParaRPr lang="en-US" b="1" dirty="0">
              <a:solidFill>
                <a:srgbClr val="FF0000"/>
              </a:solidFill>
            </a:endParaRPr>
          </a:p>
        </p:txBody>
      </p:sp>
      <p:pic>
        <p:nvPicPr>
          <p:cNvPr id="6" name="Picture 2" descr="https://pbs.twimg.com/media/BhkmZ8sCUAATUC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985" y="3113718"/>
            <a:ext cx="4468429" cy="329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t-IT"/>
          </a:p>
        </p:txBody>
      </p:sp>
      <p:sp>
        <p:nvSpPr>
          <p:cNvPr id="3" name="Content Placeholder 2"/>
          <p:cNvSpPr>
            <a:spLocks noGrp="1"/>
          </p:cNvSpPr>
          <p:nvPr>
            <p:ph idx="1"/>
          </p:nvPr>
        </p:nvSpPr>
        <p:spPr/>
        <p:txBody>
          <a:bodyPr/>
          <a:lstStyle/>
          <a:p>
            <a:endParaRPr lang="it-IT" dirty="0"/>
          </a:p>
        </p:txBody>
      </p:sp>
      <p:pic>
        <p:nvPicPr>
          <p:cNvPr id="1028" name="Picture 4" descr="https://scontent-vie1-1.xx.fbcdn.net/v/t1.0-9/11168015_381987188674565_1086882384601026818_n.jpg?oh=51ff1a084116d1a29ad6475ae50b1173&amp;oe=57AE5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17750"/>
            <a:ext cx="9702698" cy="97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77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269</Words>
  <Application>Microsoft Office PowerPoint</Application>
  <PresentationFormat>On-screen Show (4:3)</PresentationFormat>
  <Paragraphs>48</Paragraphs>
  <Slides>14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Attivismo nella campagna europea del No Hate Spech Movement:  strumenti per contrastare l'incitamento all'odio online</vt:lpstr>
      <vt:lpstr>PowerPoint Presentation</vt:lpstr>
      <vt:lpstr>PowerPoint Presentation</vt:lpstr>
      <vt:lpstr>Action Days</vt:lpstr>
      <vt:lpstr>PowerPoint Presentation</vt:lpstr>
      <vt:lpstr>Educazione ai diritti umani</vt:lpstr>
      <vt:lpstr>Educazione ai diritti umani</vt:lpstr>
      <vt:lpstr>No Hate Ninjas</vt:lpstr>
      <vt:lpstr>PowerPoint Presentation</vt:lpstr>
      <vt:lpstr>PowerPoint Presentation</vt:lpstr>
      <vt:lpstr>PowerPoint Presentation</vt:lpstr>
      <vt:lpstr>Hate Speech Watch</vt:lpstr>
      <vt:lpstr>Blog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RAMONA</dc:creator>
  <cp:lastModifiedBy>Cristina</cp:lastModifiedBy>
  <cp:revision>38</cp:revision>
  <dcterms:created xsi:type="dcterms:W3CDTF">2016-04-21T11:43:46Z</dcterms:created>
  <dcterms:modified xsi:type="dcterms:W3CDTF">2016-04-28T22:42:36Z</dcterms:modified>
</cp:coreProperties>
</file>