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3"/>
  </p:notesMasterIdLst>
  <p:sldIdLst>
    <p:sldId id="262" r:id="rId2"/>
    <p:sldId id="256" r:id="rId3"/>
    <p:sldId id="276" r:id="rId4"/>
    <p:sldId id="279" r:id="rId5"/>
    <p:sldId id="280" r:id="rId6"/>
    <p:sldId id="281" r:id="rId7"/>
    <p:sldId id="278" r:id="rId8"/>
    <p:sldId id="257" r:id="rId9"/>
    <p:sldId id="283" r:id="rId10"/>
    <p:sldId id="268" r:id="rId11"/>
    <p:sldId id="282" r:id="rId12"/>
  </p:sldIdLst>
  <p:sldSz cx="9144000" cy="6858000" type="screen4x3"/>
  <p:notesSz cx="6819900" cy="99187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31A38"/>
    <a:srgbClr val="E3D23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56545" autoAdjust="0"/>
  </p:normalViewPr>
  <p:slideViewPr>
    <p:cSldViewPr>
      <p:cViewPr varScale="1">
        <p:scale>
          <a:sx n="71" d="100"/>
          <a:sy n="71" d="100"/>
        </p:scale>
        <p:origin x="-2700" y="-9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55290" cy="495935"/>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63032" y="0"/>
            <a:ext cx="2955290" cy="495935"/>
          </a:xfrm>
          <a:prstGeom prst="rect">
            <a:avLst/>
          </a:prstGeom>
        </p:spPr>
        <p:txBody>
          <a:bodyPr vert="horz" lIns="91440" tIns="45720" rIns="91440" bIns="45720" rtlCol="0"/>
          <a:lstStyle>
            <a:lvl1pPr algn="r">
              <a:defRPr sz="1200"/>
            </a:lvl1pPr>
          </a:lstStyle>
          <a:p>
            <a:fld id="{3873AAB5-549E-4D4E-B0F0-646EA83AEB2D}" type="datetimeFigureOut">
              <a:rPr lang="en-GB" smtClean="0"/>
              <a:t>21/04/2016</a:t>
            </a:fld>
            <a:endParaRPr lang="en-GB"/>
          </a:p>
        </p:txBody>
      </p:sp>
      <p:sp>
        <p:nvSpPr>
          <p:cNvPr id="4" name="Slide Image Placeholder 3"/>
          <p:cNvSpPr>
            <a:spLocks noGrp="1" noRot="1" noChangeAspect="1"/>
          </p:cNvSpPr>
          <p:nvPr>
            <p:ph type="sldImg" idx="2"/>
          </p:nvPr>
        </p:nvSpPr>
        <p:spPr>
          <a:xfrm>
            <a:off x="930275" y="744538"/>
            <a:ext cx="4959350" cy="3719512"/>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1990" y="4711383"/>
            <a:ext cx="5455920" cy="4463415"/>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9421044"/>
            <a:ext cx="2955290" cy="495935"/>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63032" y="9421044"/>
            <a:ext cx="2955290" cy="495935"/>
          </a:xfrm>
          <a:prstGeom prst="rect">
            <a:avLst/>
          </a:prstGeom>
        </p:spPr>
        <p:txBody>
          <a:bodyPr vert="horz" lIns="91440" tIns="45720" rIns="91440" bIns="45720" rtlCol="0" anchor="b"/>
          <a:lstStyle>
            <a:lvl1pPr algn="r">
              <a:defRPr sz="1200"/>
            </a:lvl1pPr>
          </a:lstStyle>
          <a:p>
            <a:fld id="{B8644246-0F48-47AE-A516-2D73EE5A9754}" type="slidenum">
              <a:rPr lang="en-GB" smtClean="0"/>
              <a:t>‹#›</a:t>
            </a:fld>
            <a:endParaRPr lang="en-GB"/>
          </a:p>
        </p:txBody>
      </p:sp>
    </p:spTree>
    <p:extLst>
      <p:ext uri="{BB962C8B-B14F-4D97-AF65-F5344CB8AC3E}">
        <p14:creationId xmlns:p14="http://schemas.microsoft.com/office/powerpoint/2010/main" val="235607377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3" Type="http://schemas.openxmlformats.org/officeDocument/2006/relationships/hyperlink" Target="http://www.coe.int/t/dghl/monitoring/ecri/activities/GPR/EN/Recommendation_N15/REC-15-2016-015-ENG.pdf" TargetMode="External"/><Relationship Id="rId2" Type="http://schemas.openxmlformats.org/officeDocument/2006/relationships/slide" Target="../slides/slide4.xml"/><Relationship Id="rId1" Type="http://schemas.openxmlformats.org/officeDocument/2006/relationships/notesMaster" Target="../notesMasters/notesMaster1.xml"/><Relationship Id="rId5" Type="http://schemas.openxmlformats.org/officeDocument/2006/relationships/hyperlink" Target="http://www.echr.coe.int/Documents/FS_Hate_speech_ENG.pdf" TargetMode="External"/><Relationship Id="rId4" Type="http://schemas.openxmlformats.org/officeDocument/2006/relationships/hyperlink" Target="http://www.coe.int/t/democracy/source/publications/Cyberhate_2015_en.pdf" TargetMode="External"/></Relationships>
</file>

<file path=ppt/notesSlides/_rels/notesSlide5.xml.rels><?xml version="1.0" encoding="UTF-8" standalone="yes"?>
<Relationships xmlns="http://schemas.openxmlformats.org/package/2006/relationships"><Relationship Id="rId3" Type="http://schemas.openxmlformats.org/officeDocument/2006/relationships/hyperlink" Target="https://search.coe.int/cm/Pages/result_details.aspx?ObjectId=09000016805c1b60" TargetMode="External"/><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3" Type="http://schemas.openxmlformats.org/officeDocument/2006/relationships/hyperlink" Target="http://www.coe.int/en/web/youth-roma/home" TargetMode="External"/><Relationship Id="rId2" Type="http://schemas.openxmlformats.org/officeDocument/2006/relationships/slide" Target="../slides/slide6.xml"/><Relationship Id="rId1" Type="http://schemas.openxmlformats.org/officeDocument/2006/relationships/notesMaster" Target="../notesMasters/notesMaster1.xml"/><Relationship Id="rId6" Type="http://schemas.openxmlformats.org/officeDocument/2006/relationships/hyperlink" Target="http://rm.coe.int/CoERMPublicCommonSearchServices/DisplayDCTMContent?documentId=0900001680590174" TargetMode="External"/><Relationship Id="rId5" Type="http://schemas.openxmlformats.org/officeDocument/2006/relationships/hyperlink" Target="http://rm.coe.int/CoERMPublicCommonSearchServices/DisplayDCTMContent?documentId=090000168047f2a6" TargetMode="External"/><Relationship Id="rId4" Type="http://schemas.openxmlformats.org/officeDocument/2006/relationships/hyperlink" Target="https://search.coe.int/cm/Pages/result_details.aspx?ObjectID=09000016805c5a1d#_ftn1" TargetMode="Externa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Optional</a:t>
            </a:r>
            <a:r>
              <a:rPr lang="en-GB" baseline="0" dirty="0" smtClean="0"/>
              <a:t> films:</a:t>
            </a:r>
            <a:endParaRPr lang="en-GB" dirty="0" smtClean="0"/>
          </a:p>
          <a:p>
            <a:r>
              <a:rPr lang="en-GB" dirty="0" smtClean="0"/>
              <a:t>Short trailer: https://www.youtube.com/watch?v=jZljgsRnTgU</a:t>
            </a:r>
          </a:p>
          <a:p>
            <a:endParaRPr lang="en-GB" dirty="0" smtClean="0"/>
          </a:p>
          <a:p>
            <a:r>
              <a:rPr lang="en-GB" dirty="0" smtClean="0"/>
              <a:t>For</a:t>
            </a:r>
            <a:r>
              <a:rPr lang="en-GB" baseline="0" dirty="0" smtClean="0"/>
              <a:t> information:</a:t>
            </a:r>
            <a:endParaRPr lang="en-GB" dirty="0" smtClean="0"/>
          </a:p>
          <a:p>
            <a:r>
              <a:rPr lang="en-GB" dirty="0" smtClean="0"/>
              <a:t>Full NHSM video: https://www.youtube.com/watch?v=35rAykWyPrg</a:t>
            </a:r>
          </a:p>
          <a:p>
            <a:r>
              <a:rPr lang="en-GB" dirty="0" smtClean="0"/>
              <a:t>Unicorn video explaining issue of online hate speech: https://www.youtube.com/watch?v=kp7ww3KvccE</a:t>
            </a:r>
            <a:endParaRPr lang="en-GB" dirty="0"/>
          </a:p>
        </p:txBody>
      </p:sp>
      <p:sp>
        <p:nvSpPr>
          <p:cNvPr id="4" name="Slide Number Placeholder 3"/>
          <p:cNvSpPr>
            <a:spLocks noGrp="1"/>
          </p:cNvSpPr>
          <p:nvPr>
            <p:ph type="sldNum" sz="quarter" idx="10"/>
          </p:nvPr>
        </p:nvSpPr>
        <p:spPr/>
        <p:txBody>
          <a:bodyPr/>
          <a:lstStyle/>
          <a:p>
            <a:fld id="{C11783BD-48BD-42C3-AC05-384E86E6F9D5}" type="slidenum">
              <a:rPr lang="en-GB" smtClean="0"/>
              <a:t>1</a:t>
            </a:fld>
            <a:endParaRPr lang="en-GB" dirty="0"/>
          </a:p>
        </p:txBody>
      </p:sp>
    </p:spTree>
    <p:extLst>
      <p:ext uri="{BB962C8B-B14F-4D97-AF65-F5344CB8AC3E}">
        <p14:creationId xmlns:p14="http://schemas.microsoft.com/office/powerpoint/2010/main" val="347635784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GB" b="1" dirty="0" smtClean="0"/>
              <a:t>Action Days mobilise </a:t>
            </a:r>
            <a:r>
              <a:rPr lang="en-GB" dirty="0" smtClean="0"/>
              <a:t>National Campaign Committees,</a:t>
            </a:r>
            <a:r>
              <a:rPr lang="en-GB" baseline="0" dirty="0" smtClean="0"/>
              <a:t> on-line activists and campaign partners to take action on a specific issue of concern across Europe.</a:t>
            </a:r>
          </a:p>
          <a:p>
            <a:pPr marL="0" indent="0">
              <a:buFont typeface="Arial" panose="020B0604020202020204" pitchFamily="34" charset="0"/>
              <a:buNone/>
            </a:pPr>
            <a:endParaRPr lang="en-GB" baseline="0" dirty="0" smtClean="0"/>
          </a:p>
        </p:txBody>
      </p:sp>
      <p:sp>
        <p:nvSpPr>
          <p:cNvPr id="4" name="Slide Number Placeholder 3"/>
          <p:cNvSpPr>
            <a:spLocks noGrp="1"/>
          </p:cNvSpPr>
          <p:nvPr>
            <p:ph type="sldNum" sz="quarter" idx="10"/>
          </p:nvPr>
        </p:nvSpPr>
        <p:spPr/>
        <p:txBody>
          <a:bodyPr/>
          <a:lstStyle/>
          <a:p>
            <a:fld id="{B8644246-0F48-47AE-A516-2D73EE5A9754}" type="slidenum">
              <a:rPr lang="en-GB" smtClean="0"/>
              <a:t>10</a:t>
            </a:fld>
            <a:endParaRPr lang="en-GB"/>
          </a:p>
        </p:txBody>
      </p:sp>
    </p:spTree>
    <p:extLst>
      <p:ext uri="{BB962C8B-B14F-4D97-AF65-F5344CB8AC3E}">
        <p14:creationId xmlns:p14="http://schemas.microsoft.com/office/powerpoint/2010/main" val="394722929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B8644246-0F48-47AE-A516-2D73EE5A9754}" type="slidenum">
              <a:rPr lang="en-GB" smtClean="0"/>
              <a:t>11</a:t>
            </a:fld>
            <a:endParaRPr lang="en-GB"/>
          </a:p>
        </p:txBody>
      </p:sp>
    </p:spTree>
    <p:extLst>
      <p:ext uri="{BB962C8B-B14F-4D97-AF65-F5344CB8AC3E}">
        <p14:creationId xmlns:p14="http://schemas.microsoft.com/office/powerpoint/2010/main" val="404500618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GB" sz="1200" b="1" kern="1200" dirty="0" smtClean="0">
                <a:solidFill>
                  <a:schemeClr val="tx1"/>
                </a:solidFill>
                <a:effectLst/>
                <a:latin typeface="+mn-lt"/>
                <a:ea typeface="+mn-ea"/>
                <a:cs typeface="+mn-cs"/>
              </a:rPr>
              <a:t>How did it start?</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b="0" dirty="0" err="1" smtClean="0"/>
              <a:t>Utøya</a:t>
            </a:r>
            <a:r>
              <a:rPr lang="en-GB" b="0" dirty="0" smtClean="0"/>
              <a:t>, terror attack,</a:t>
            </a:r>
            <a:r>
              <a:rPr lang="en-GB" b="0" baseline="0" dirty="0" smtClean="0"/>
              <a:t> hateful rhetoric of </a:t>
            </a:r>
            <a:r>
              <a:rPr lang="en-GB" b="0" baseline="0" dirty="0" err="1" smtClean="0"/>
              <a:t>Breivik</a:t>
            </a:r>
            <a:r>
              <a:rPr lang="en-GB" b="0" baseline="0" dirty="0" smtClean="0"/>
              <a:t> was spread online before and after the attack </a:t>
            </a:r>
            <a:endParaRPr lang="en-GB" sz="1200" b="0" kern="1200" dirty="0" smtClean="0">
              <a:solidFill>
                <a:schemeClr val="tx1"/>
              </a:solidFill>
              <a:effectLst/>
              <a:latin typeface="+mn-lt"/>
              <a:ea typeface="+mn-ea"/>
              <a:cs typeface="+mn-cs"/>
            </a:endParaRPr>
          </a:p>
          <a:p>
            <a:pPr marL="171450" lvl="0" indent="-171450">
              <a:buFont typeface="Arial" panose="020B0604020202020204" pitchFamily="34" charset="0"/>
              <a:buChar char="•"/>
            </a:pPr>
            <a:r>
              <a:rPr lang="en-GB" sz="1200" kern="1200" dirty="0" smtClean="0">
                <a:solidFill>
                  <a:schemeClr val="tx1"/>
                </a:solidFill>
                <a:effectLst/>
                <a:latin typeface="+mn-lt"/>
                <a:ea typeface="+mn-ea"/>
                <a:cs typeface="+mn-cs"/>
              </a:rPr>
              <a:t>Growing reports of suicides among young people</a:t>
            </a:r>
            <a:r>
              <a:rPr lang="en-GB" sz="1200" kern="1200" baseline="0" dirty="0" smtClean="0">
                <a:solidFill>
                  <a:schemeClr val="tx1"/>
                </a:solidFill>
                <a:effectLst/>
                <a:latin typeface="+mn-lt"/>
                <a:ea typeface="+mn-ea"/>
                <a:cs typeface="+mn-cs"/>
              </a:rPr>
              <a:t> due to cyber bullying</a:t>
            </a:r>
          </a:p>
          <a:p>
            <a:pPr marL="171450" lvl="0" indent="-171450">
              <a:buFont typeface="Arial" panose="020B0604020202020204" pitchFamily="34" charset="0"/>
              <a:buChar char="•"/>
            </a:pPr>
            <a:r>
              <a:rPr lang="en-GB" sz="1200" kern="1200" baseline="0" dirty="0" smtClean="0">
                <a:solidFill>
                  <a:schemeClr val="tx1"/>
                </a:solidFill>
                <a:effectLst/>
                <a:latin typeface="+mn-lt"/>
                <a:ea typeface="+mn-ea"/>
                <a:cs typeface="+mn-cs"/>
              </a:rPr>
              <a:t>Growing recognition that hate speech on-line was a human rights violation</a:t>
            </a:r>
          </a:p>
          <a:p>
            <a:pPr marL="171450" lvl="0" indent="-171450">
              <a:buFont typeface="Arial" panose="020B0604020202020204" pitchFamily="34" charset="0"/>
              <a:buChar char="•"/>
            </a:pPr>
            <a:r>
              <a:rPr lang="en-GB" sz="1200" kern="1200" baseline="0" dirty="0" smtClean="0">
                <a:solidFill>
                  <a:schemeClr val="tx1"/>
                </a:solidFill>
                <a:effectLst/>
                <a:latin typeface="+mn-lt"/>
                <a:ea typeface="+mn-ea"/>
                <a:cs typeface="+mn-cs"/>
              </a:rPr>
              <a:t>Revealed a gap in international or national activity: no concerted response</a:t>
            </a:r>
          </a:p>
          <a:p>
            <a:pPr marL="171450" lvl="0" indent="-171450">
              <a:buFont typeface="Arial" panose="020B0604020202020204" pitchFamily="34" charset="0"/>
              <a:buChar char="•"/>
            </a:pPr>
            <a:r>
              <a:rPr lang="en-GB" sz="1200" kern="1200" baseline="0" dirty="0" smtClean="0">
                <a:solidFill>
                  <a:schemeClr val="tx1"/>
                </a:solidFill>
                <a:effectLst/>
                <a:latin typeface="+mn-lt"/>
                <a:ea typeface="+mn-ea"/>
                <a:cs typeface="+mn-cs"/>
              </a:rPr>
              <a:t>First adopted in Joint Council on Youth in 2013, which concluded that a response was needed, and that </a:t>
            </a:r>
            <a:r>
              <a:rPr lang="en-GB" sz="1200" kern="1200" baseline="0" dirty="0" err="1" smtClean="0">
                <a:solidFill>
                  <a:schemeClr val="tx1"/>
                </a:solidFill>
                <a:effectLst/>
                <a:latin typeface="+mn-lt"/>
                <a:ea typeface="+mn-ea"/>
                <a:cs typeface="+mn-cs"/>
              </a:rPr>
              <a:t>CoE</a:t>
            </a:r>
            <a:r>
              <a:rPr lang="en-GB" sz="1200" kern="1200" baseline="0" dirty="0" smtClean="0">
                <a:solidFill>
                  <a:schemeClr val="tx1"/>
                </a:solidFill>
                <a:effectLst/>
                <a:latin typeface="+mn-lt"/>
                <a:ea typeface="+mn-ea"/>
                <a:cs typeface="+mn-cs"/>
              </a:rPr>
              <a:t> needed to be in the lead</a:t>
            </a:r>
          </a:p>
          <a:p>
            <a:pPr marL="171450" lvl="0" indent="-171450">
              <a:buFont typeface="Arial" panose="020B0604020202020204" pitchFamily="34" charset="0"/>
              <a:buChar char="•"/>
            </a:pPr>
            <a:r>
              <a:rPr lang="en-GB" sz="1200" kern="1200" dirty="0" smtClean="0">
                <a:solidFill>
                  <a:schemeClr val="tx1"/>
                </a:solidFill>
                <a:effectLst/>
                <a:latin typeface="+mn-lt"/>
                <a:ea typeface="+mn-ea"/>
                <a:cs typeface="+mn-cs"/>
              </a:rPr>
              <a:t>Youth Department, through trial and error, built a campaign approach, producing </a:t>
            </a:r>
            <a:r>
              <a:rPr lang="en-GB" sz="1200" kern="1200" baseline="0" dirty="0" smtClean="0">
                <a:solidFill>
                  <a:schemeClr val="tx1"/>
                </a:solidFill>
                <a:effectLst/>
                <a:latin typeface="+mn-lt"/>
                <a:ea typeface="+mn-ea"/>
                <a:cs typeface="+mn-cs"/>
              </a:rPr>
              <a:t>educational tools to assist volunteers, NGOs and governments, at national level, raise awareness</a:t>
            </a:r>
          </a:p>
          <a:p>
            <a:pPr marL="171450" lvl="0" indent="-171450">
              <a:buFont typeface="Arial" panose="020B0604020202020204" pitchFamily="34" charset="0"/>
              <a:buChar char="•"/>
            </a:pPr>
            <a:endParaRPr lang="en-GB" sz="1200" b="1" kern="1200" baseline="0" dirty="0" smtClean="0">
              <a:solidFill>
                <a:schemeClr val="tx1"/>
              </a:solidFill>
              <a:effectLst/>
              <a:latin typeface="+mn-lt"/>
              <a:ea typeface="+mn-ea"/>
              <a:cs typeface="+mn-cs"/>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200" i="1" kern="1200" dirty="0" smtClean="0">
                <a:solidFill>
                  <a:schemeClr val="tx1"/>
                </a:solidFill>
                <a:effectLst/>
                <a:latin typeface="+mn-lt"/>
                <a:ea typeface="+mn-ea"/>
                <a:cs typeface="+mn-cs"/>
              </a:rPr>
              <a:t>Clear understanding</a:t>
            </a:r>
            <a:r>
              <a:rPr lang="en-GB" sz="1200" i="1" kern="1200" baseline="0" dirty="0" smtClean="0">
                <a:solidFill>
                  <a:schemeClr val="tx1"/>
                </a:solidFill>
                <a:effectLst/>
                <a:latin typeface="+mn-lt"/>
                <a:ea typeface="+mn-ea"/>
                <a:cs typeface="+mn-cs"/>
              </a:rPr>
              <a:t> from beginning that campaign needed to focus on prevention, and to combine warnings of negative behaviour with positive messages around the internet being a p</a:t>
            </a:r>
            <a:r>
              <a:rPr lang="en-GB" sz="1200" i="1" kern="1200" dirty="0" smtClean="0">
                <a:solidFill>
                  <a:schemeClr val="tx1"/>
                </a:solidFill>
                <a:effectLst/>
                <a:latin typeface="+mn-lt"/>
                <a:ea typeface="+mn-ea"/>
                <a:cs typeface="+mn-cs"/>
              </a:rPr>
              <a:t>ublic space where freedom of expression and human rights apply to everyone</a:t>
            </a:r>
          </a:p>
          <a:p>
            <a:pPr marL="171450" lvl="0" indent="-171450">
              <a:buFont typeface="Arial" panose="020B0604020202020204" pitchFamily="34" charset="0"/>
              <a:buChar char="•"/>
            </a:pPr>
            <a:endParaRPr lang="en-GB" sz="1200" b="1" kern="1200" dirty="0" smtClean="0">
              <a:solidFill>
                <a:schemeClr val="tx1"/>
              </a:solidFill>
              <a:effectLst/>
              <a:latin typeface="+mn-lt"/>
              <a:ea typeface="+mn-ea"/>
              <a:cs typeface="+mn-cs"/>
            </a:endParaRPr>
          </a:p>
          <a:p>
            <a:pPr lvl="0"/>
            <a:endParaRPr lang="en-GB" sz="1200" b="1" kern="1200" dirty="0" smtClean="0">
              <a:solidFill>
                <a:schemeClr val="tx1"/>
              </a:solidFill>
              <a:effectLst/>
              <a:latin typeface="+mn-lt"/>
              <a:ea typeface="+mn-ea"/>
              <a:cs typeface="+mn-cs"/>
            </a:endParaRPr>
          </a:p>
          <a:p>
            <a:pPr lvl="0"/>
            <a:endParaRPr lang="en-GB" sz="1200" kern="1200" dirty="0" smtClean="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B8644246-0F48-47AE-A516-2D73EE5A9754}" type="slidenum">
              <a:rPr lang="en-GB" smtClean="0"/>
              <a:t>2</a:t>
            </a:fld>
            <a:endParaRPr lang="en-GB"/>
          </a:p>
        </p:txBody>
      </p:sp>
    </p:spTree>
    <p:extLst>
      <p:ext uri="{BB962C8B-B14F-4D97-AF65-F5344CB8AC3E}">
        <p14:creationId xmlns:p14="http://schemas.microsoft.com/office/powerpoint/2010/main" val="30307167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B8644246-0F48-47AE-A516-2D73EE5A9754}" type="slidenum">
              <a:rPr lang="en-GB" smtClean="0"/>
              <a:t>3</a:t>
            </a:fld>
            <a:endParaRPr lang="en-GB"/>
          </a:p>
        </p:txBody>
      </p:sp>
    </p:spTree>
    <p:extLst>
      <p:ext uri="{BB962C8B-B14F-4D97-AF65-F5344CB8AC3E}">
        <p14:creationId xmlns:p14="http://schemas.microsoft.com/office/powerpoint/2010/main" val="359442051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kern="1200" dirty="0" smtClean="0">
                <a:solidFill>
                  <a:schemeClr val="tx1"/>
                </a:solidFill>
                <a:effectLst/>
                <a:latin typeface="+mn-lt"/>
                <a:ea typeface="+mn-ea"/>
                <a:cs typeface="+mn-cs"/>
              </a:rPr>
              <a:t>Encouraging speedy reactions by public figures to hate speech, promoting self-regulation of media, raising awareness of the dangerous consequences of hate speech, withdrawing financial and other support from political parties that actively use hate speech and criminalising its most extreme manifestations, while respecting freedom of expression, are among the </a:t>
            </a:r>
            <a:r>
              <a:rPr lang="en-GB" sz="1200" u="sng" kern="1200" dirty="0" smtClean="0">
                <a:solidFill>
                  <a:schemeClr val="tx1"/>
                </a:solidFill>
                <a:effectLst/>
                <a:latin typeface="+mn-lt"/>
                <a:ea typeface="+mn-ea"/>
                <a:cs typeface="+mn-cs"/>
                <a:hlinkClick r:id="rId3"/>
              </a:rPr>
              <a:t>general policy recommendations</a:t>
            </a:r>
            <a:r>
              <a:rPr lang="en-GB" sz="1200" kern="1200" dirty="0" smtClean="0">
                <a:solidFill>
                  <a:schemeClr val="tx1"/>
                </a:solidFill>
                <a:effectLst/>
                <a:latin typeface="+mn-lt"/>
                <a:ea typeface="+mn-ea"/>
                <a:cs typeface="+mn-cs"/>
              </a:rPr>
              <a:t> issued by the European Commission against Racism and Intolerance (ECRI) on 21 March.</a:t>
            </a:r>
          </a:p>
          <a:p>
            <a:endParaRPr lang="en-GB" sz="1200" kern="1200" dirty="0" smtClean="0">
              <a:solidFill>
                <a:schemeClr val="tx1"/>
              </a:solidFill>
              <a:effectLst/>
              <a:latin typeface="+mn-lt"/>
              <a:ea typeface="+mn-ea"/>
              <a:cs typeface="+mn-cs"/>
            </a:endParaRPr>
          </a:p>
          <a:p>
            <a:r>
              <a:rPr lang="en-GB" sz="1200" kern="1200" dirty="0" smtClean="0">
                <a:solidFill>
                  <a:schemeClr val="tx1"/>
                </a:solidFill>
                <a:effectLst/>
                <a:latin typeface="+mn-lt"/>
                <a:ea typeface="+mn-ea"/>
                <a:cs typeface="+mn-cs"/>
              </a:rPr>
              <a:t>In support of the recommendation ECRI also published a report on </a:t>
            </a:r>
            <a:r>
              <a:rPr lang="en-GB" sz="1200" u="sng" kern="1200" dirty="0" smtClean="0">
                <a:solidFill>
                  <a:schemeClr val="tx1"/>
                </a:solidFill>
                <a:effectLst/>
                <a:latin typeface="+mn-lt"/>
                <a:ea typeface="+mn-ea"/>
                <a:cs typeface="+mn-cs"/>
                <a:hlinkClick r:id="rId4"/>
              </a:rPr>
              <a:t>‘</a:t>
            </a:r>
            <a:r>
              <a:rPr lang="en-GB" sz="1200" u="sng" kern="1200" dirty="0" err="1" smtClean="0">
                <a:solidFill>
                  <a:schemeClr val="tx1"/>
                </a:solidFill>
                <a:effectLst/>
                <a:latin typeface="+mn-lt"/>
                <a:ea typeface="+mn-ea"/>
                <a:cs typeface="+mn-cs"/>
                <a:hlinkClick r:id="rId4"/>
              </a:rPr>
              <a:t>Cyberhate</a:t>
            </a:r>
            <a:r>
              <a:rPr lang="en-GB" sz="1200" u="sng" kern="1200" dirty="0" smtClean="0">
                <a:solidFill>
                  <a:schemeClr val="tx1"/>
                </a:solidFill>
                <a:effectLst/>
                <a:latin typeface="+mn-lt"/>
                <a:ea typeface="+mn-ea"/>
                <a:cs typeface="+mn-cs"/>
                <a:hlinkClick r:id="rId4"/>
              </a:rPr>
              <a:t>’</a:t>
            </a:r>
            <a:r>
              <a:rPr lang="en-GB" sz="1200" u="sng" kern="1200" dirty="0" smtClean="0">
                <a:solidFill>
                  <a:schemeClr val="tx1"/>
                </a:solidFill>
                <a:effectLst/>
                <a:latin typeface="+mn-lt"/>
                <a:ea typeface="+mn-ea"/>
                <a:cs typeface="+mn-cs"/>
              </a:rPr>
              <a:t>;</a:t>
            </a:r>
            <a:r>
              <a:rPr lang="en-GB" sz="1200" kern="1200" dirty="0" smtClean="0">
                <a:solidFill>
                  <a:schemeClr val="tx1"/>
                </a:solidFill>
                <a:effectLst/>
                <a:latin typeface="+mn-lt"/>
                <a:ea typeface="+mn-ea"/>
                <a:cs typeface="+mn-cs"/>
              </a:rPr>
              <a:t> and a </a:t>
            </a:r>
            <a:r>
              <a:rPr lang="en-GB" sz="1200" u="sng" kern="1200" dirty="0" smtClean="0">
                <a:solidFill>
                  <a:schemeClr val="tx1"/>
                </a:solidFill>
                <a:effectLst/>
                <a:latin typeface="+mn-lt"/>
                <a:ea typeface="+mn-ea"/>
                <a:cs typeface="+mn-cs"/>
                <a:hlinkClick r:id="rId5"/>
              </a:rPr>
              <a:t>fact sheet on hate Speech</a:t>
            </a:r>
            <a:r>
              <a:rPr lang="en-GB" sz="1200" kern="1200" dirty="0" smtClean="0">
                <a:solidFill>
                  <a:schemeClr val="tx1"/>
                </a:solidFill>
                <a:effectLst/>
                <a:latin typeface="+mn-lt"/>
                <a:ea typeface="+mn-ea"/>
                <a:cs typeface="+mn-cs"/>
              </a:rPr>
              <a:t> by the European Court of Human Rights is also available. </a:t>
            </a:r>
          </a:p>
          <a:p>
            <a:endParaRPr lang="en-GB" dirty="0"/>
          </a:p>
        </p:txBody>
      </p:sp>
      <p:sp>
        <p:nvSpPr>
          <p:cNvPr id="4" name="Slide Number Placeholder 3"/>
          <p:cNvSpPr>
            <a:spLocks noGrp="1"/>
          </p:cNvSpPr>
          <p:nvPr>
            <p:ph type="sldNum" sz="quarter" idx="10"/>
          </p:nvPr>
        </p:nvSpPr>
        <p:spPr/>
        <p:txBody>
          <a:bodyPr/>
          <a:lstStyle/>
          <a:p>
            <a:fld id="{B8644246-0F48-47AE-A516-2D73EE5A9754}" type="slidenum">
              <a:rPr lang="en-GB" smtClean="0"/>
              <a:t>4</a:t>
            </a:fld>
            <a:endParaRPr lang="en-GB"/>
          </a:p>
        </p:txBody>
      </p:sp>
    </p:spTree>
    <p:extLst>
      <p:ext uri="{BB962C8B-B14F-4D97-AF65-F5344CB8AC3E}">
        <p14:creationId xmlns:p14="http://schemas.microsoft.com/office/powerpoint/2010/main" val="401439978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hlinkClick r:id="rId3"/>
              </a:rPr>
              <a:t>Internet Governance Strategy for 2016-2019</a:t>
            </a:r>
            <a:r>
              <a:rPr lang="en-GB" dirty="0" smtClean="0"/>
              <a:t>, which aims at tackling the challenges to human rights, democracy and the rule of law in the rapidly evolving online environment.</a:t>
            </a:r>
          </a:p>
          <a:p>
            <a:r>
              <a:rPr lang="en-GB" dirty="0" smtClean="0"/>
              <a:t>With the strategy, the Council of Europe endeavours to help its 47 member states to effectively protect and respect human rights and the rule of law online, and to empower people to explore the potential </a:t>
            </a:r>
            <a:r>
              <a:rPr lang="en-GB" dirty="0" err="1" smtClean="0"/>
              <a:t>ofInternet</a:t>
            </a:r>
            <a:r>
              <a:rPr lang="en-GB" dirty="0" smtClean="0"/>
              <a:t> for education and democratic participation.</a:t>
            </a:r>
          </a:p>
          <a:p>
            <a:endParaRPr lang="en-GB" dirty="0" smtClean="0"/>
          </a:p>
          <a:p>
            <a:r>
              <a:rPr lang="en-GB" dirty="0" smtClean="0"/>
              <a:t>The following are some of the actions planned:</a:t>
            </a:r>
          </a:p>
          <a:p>
            <a:pPr marL="171450" indent="-171450">
              <a:buFont typeface="Arial" panose="020B0604020202020204" pitchFamily="34" charset="0"/>
              <a:buChar char="•"/>
            </a:pPr>
            <a:r>
              <a:rPr lang="en-GB" dirty="0" smtClean="0"/>
              <a:t>Set up a platform between governments and major Internet companies to promote respect for human rights online;</a:t>
            </a:r>
          </a:p>
          <a:p>
            <a:pPr marL="171450" indent="-171450">
              <a:buFont typeface="Arial" panose="020B0604020202020204" pitchFamily="34" charset="0"/>
              <a:buChar char="•"/>
            </a:pPr>
            <a:r>
              <a:rPr lang="en-GB" dirty="0" smtClean="0"/>
              <a:t>Develop concrete measures to address concerns about mass surveillance and bulk interception of data;</a:t>
            </a:r>
          </a:p>
          <a:p>
            <a:pPr marL="171450" indent="-171450">
              <a:buFont typeface="Arial" panose="020B0604020202020204" pitchFamily="34" charset="0"/>
              <a:buChar char="•"/>
            </a:pPr>
            <a:r>
              <a:rPr lang="en-GB" dirty="0" smtClean="0"/>
              <a:t>Develop standards on the role of Internet intermediaries with regard to freedom of expression, taking into account best practices on blocking, filtering and takedown of Internet content;</a:t>
            </a:r>
          </a:p>
          <a:p>
            <a:pPr marL="171450" indent="-171450">
              <a:buFont typeface="Arial" panose="020B0604020202020204" pitchFamily="34" charset="0"/>
              <a:buChar char="•"/>
            </a:pPr>
            <a:r>
              <a:rPr lang="en-GB" dirty="0" smtClean="0"/>
              <a:t>Launch a consultation on European education aiming at preparing a white paper on media and information literacy</a:t>
            </a:r>
          </a:p>
          <a:p>
            <a:pPr marL="171450" indent="-171450">
              <a:buFont typeface="Arial" panose="020B0604020202020204" pitchFamily="34" charset="0"/>
              <a:buChar char="•"/>
            </a:pPr>
            <a:r>
              <a:rPr lang="en-GB" dirty="0" smtClean="0"/>
              <a:t>Promote the setting up of a network of national institutions to guide Internet users to seek redress when their human rights were breached online;</a:t>
            </a:r>
          </a:p>
          <a:p>
            <a:pPr marL="171450" indent="-171450">
              <a:buFont typeface="Arial" panose="020B0604020202020204" pitchFamily="34" charset="0"/>
              <a:buChar char="•"/>
            </a:pPr>
            <a:r>
              <a:rPr lang="en-GB" dirty="0" smtClean="0"/>
              <a:t>Conduct a triennial reporting on the state of data protection on the Internet in Europe;</a:t>
            </a:r>
          </a:p>
          <a:p>
            <a:pPr marL="171450" indent="-171450">
              <a:buFont typeface="Arial" panose="020B0604020202020204" pitchFamily="34" charset="0"/>
              <a:buChar char="•"/>
            </a:pPr>
            <a:r>
              <a:rPr lang="en-GB" dirty="0" smtClean="0"/>
              <a:t>Assess and review the governance of mobile health and electronic health.</a:t>
            </a:r>
          </a:p>
          <a:p>
            <a:endParaRPr lang="en-GB" dirty="0" smtClean="0"/>
          </a:p>
          <a:p>
            <a:endParaRPr lang="en-GB" dirty="0" smtClean="0"/>
          </a:p>
          <a:p>
            <a:r>
              <a:rPr lang="en-GB" dirty="0" smtClean="0"/>
              <a:t>For more info see: http://www.coe.int/en/web/freedom-expression/internet/-/asset_publisher/pQh9HAwVBXXh/content/protecting-and-empowering-people-on-the-internet-new-internet-governance-strategy?inheritRedirect=false&amp;redirect=http%3A%2F%2Fwww.coe.int%2Fen%2Fweb%2Ffreedom-expression%2Finternet%3Fp_p_id%3D101_INSTANCE_pQh9HAwVBXXh%26p_p_lifecycle%3D0%26p_p_state%3Dnormal%26p_p_mode%3Dview%26p_p_col_id%3Dcolumn-1%26p_p_col_count%3D2</a:t>
            </a:r>
          </a:p>
          <a:p>
            <a:endParaRPr lang="en-GB" dirty="0" smtClean="0"/>
          </a:p>
          <a:p>
            <a:r>
              <a:rPr lang="en-GB" dirty="0" smtClean="0"/>
              <a:t>And</a:t>
            </a:r>
            <a:r>
              <a:rPr lang="en-GB" baseline="0" dirty="0" smtClean="0"/>
              <a:t> see:</a:t>
            </a:r>
          </a:p>
          <a:p>
            <a:r>
              <a:rPr lang="en-GB" dirty="0" smtClean="0"/>
              <a:t>http://www.coe.int/en/web/portal/council-of-europe-and-internet</a:t>
            </a:r>
            <a:endParaRPr lang="en-GB" dirty="0"/>
          </a:p>
        </p:txBody>
      </p:sp>
      <p:sp>
        <p:nvSpPr>
          <p:cNvPr id="4" name="Slide Number Placeholder 3"/>
          <p:cNvSpPr>
            <a:spLocks noGrp="1"/>
          </p:cNvSpPr>
          <p:nvPr>
            <p:ph type="sldNum" sz="quarter" idx="10"/>
          </p:nvPr>
        </p:nvSpPr>
        <p:spPr/>
        <p:txBody>
          <a:bodyPr/>
          <a:lstStyle/>
          <a:p>
            <a:fld id="{B8644246-0F48-47AE-A516-2D73EE5A9754}" type="slidenum">
              <a:rPr lang="en-GB" smtClean="0"/>
              <a:t>5</a:t>
            </a:fld>
            <a:endParaRPr lang="en-GB"/>
          </a:p>
        </p:txBody>
      </p:sp>
    </p:spTree>
    <p:extLst>
      <p:ext uri="{BB962C8B-B14F-4D97-AF65-F5344CB8AC3E}">
        <p14:creationId xmlns:p14="http://schemas.microsoft.com/office/powerpoint/2010/main" val="99179218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b="1" dirty="0" smtClean="0"/>
              <a:t>Roma Youth Action Plan</a:t>
            </a:r>
            <a:endParaRPr lang="en-GB" dirty="0" smtClean="0"/>
          </a:p>
          <a:p>
            <a:r>
              <a:rPr lang="en-GB" dirty="0" smtClean="0"/>
              <a:t>The Joint Council on Youth of the Youth Department of the Council of Europe have expressed its interest and commitment in supporting the participation and inclusion of Roma young people as part of its working priorities. At the meeting during 21-23 March in Budapest, it has adopted the strategic orientations and main approaches for the implementation of the Roma Youth Action Plan for the period of 2016-2020. More information about the most recent news on the continuation of the initiative will follow at the web site of the </a:t>
            </a:r>
            <a:r>
              <a:rPr lang="en-GB" dirty="0" smtClean="0">
                <a:hlinkClick r:id="rId3"/>
              </a:rPr>
              <a:t>RYAP</a:t>
            </a:r>
            <a:r>
              <a:rPr lang="en-GB" dirty="0" smtClean="0"/>
              <a:t>: http://www.coe.int/en/web/youth-roma/home</a:t>
            </a:r>
          </a:p>
          <a:p>
            <a:endParaRPr lang="en-GB" b="1" dirty="0" smtClean="0"/>
          </a:p>
          <a:p>
            <a:r>
              <a:rPr lang="en-GB" b="1" dirty="0" smtClean="0"/>
              <a:t>Thematic Action Plan on the Inclusion of Roma and Travellers</a:t>
            </a:r>
            <a:endParaRPr lang="en-GB" dirty="0" smtClean="0"/>
          </a:p>
          <a:p>
            <a:r>
              <a:rPr lang="en-GB" dirty="0" smtClean="0"/>
              <a:t>During the first week of March the Committee of Ministers of the Council of Europe has reaffirmed its political commitment in contributing to the inclusion of Roma and Travellers by adopting a Thematic Action Plan on the Inclusion of Roma and Travellers. The document sets the strategic orientations of the Council of Europe for the period of 2016-2019 focusing on three major priorities, among which Roma youth has its particular place. The information on the thematic action plan can be accessed </a:t>
            </a:r>
            <a:r>
              <a:rPr lang="en-GB" dirty="0" smtClean="0">
                <a:hlinkClick r:id="rId4"/>
              </a:rPr>
              <a:t>online</a:t>
            </a:r>
            <a:r>
              <a:rPr lang="en-GB" dirty="0" smtClean="0"/>
              <a:t>.: https://search.coe.int/cm/Pages/result_details.aspx?ObjectID=09000016805c5a1d#_ftn1</a:t>
            </a:r>
          </a:p>
          <a:p>
            <a:endParaRPr lang="en-GB" dirty="0" smtClean="0"/>
          </a:p>
          <a:p>
            <a:r>
              <a:rPr lang="en-GB" b="1" dirty="0" smtClean="0"/>
              <a:t>Sexual Orientation and Gender Identity</a:t>
            </a:r>
          </a:p>
          <a:p>
            <a:r>
              <a:rPr lang="en-GB" dirty="0" smtClean="0"/>
              <a:t>The Council of Europe works to uphold human rights, the rule of law and pluralist democracy. The Council of Europe's </a:t>
            </a:r>
            <a:r>
              <a:rPr lang="en-GB" dirty="0" smtClean="0">
                <a:hlinkClick r:id="rId5"/>
              </a:rPr>
              <a:t>standards and mechanisms </a:t>
            </a:r>
            <a:r>
              <a:rPr lang="en-GB" dirty="0" smtClean="0"/>
              <a:t>(http://rm.coe.int/CoERMPublicCommonSearchServices/DisplayDCTMContent?documentId=090000168047f2a6) seek to promote and ensure respect for the human rights of every individual. These include equal rights and dignity of all human beings, including lesbian, gay, bisexual and transgender persons.</a:t>
            </a:r>
          </a:p>
          <a:p>
            <a:r>
              <a:rPr lang="en-GB" dirty="0" smtClean="0"/>
              <a:t>The Council of Europe has adopted a number of international legal instruments and standards on combating discrimination on grounds of sexual orientation or gender identity. </a:t>
            </a:r>
          </a:p>
          <a:p>
            <a:r>
              <a:rPr lang="en-GB" dirty="0" smtClean="0"/>
              <a:t>For more info see: http://www.coe.int/en/web/sogi/home and the HR </a:t>
            </a:r>
            <a:r>
              <a:rPr lang="en-GB" dirty="0" err="1" smtClean="0"/>
              <a:t>commisioners</a:t>
            </a:r>
            <a:r>
              <a:rPr lang="en-GB" dirty="0" smtClean="0"/>
              <a:t> website: http://www.coe.int/en/web/commissioner/thematic-work/LGBTI</a:t>
            </a:r>
          </a:p>
          <a:p>
            <a:endParaRPr lang="en-GB" dirty="0" smtClean="0"/>
          </a:p>
          <a:p>
            <a:r>
              <a:rPr lang="en-GB" b="1" dirty="0" smtClean="0"/>
              <a:t>Gender Equality:</a:t>
            </a:r>
          </a:p>
          <a:p>
            <a:r>
              <a:rPr lang="en-GB" dirty="0" smtClean="0"/>
              <a:t>The Council of Europe </a:t>
            </a:r>
            <a:r>
              <a:rPr lang="en-GB" dirty="0" smtClean="0">
                <a:hlinkClick r:id="rId6"/>
              </a:rPr>
              <a:t>Gender Equality Strategy 2014-2017</a:t>
            </a:r>
            <a:r>
              <a:rPr lang="en-GB" dirty="0" smtClean="0"/>
              <a:t> is the guiding framework for policy change, aimed at realising real equality between women and men in the 47 member states. Activities in 2015 have reinforced the status of the Council of Europe as a leading actor on gender equality, including through the promotion of its progressive standards and the sharing of good practices.</a:t>
            </a:r>
          </a:p>
          <a:p>
            <a:r>
              <a:rPr lang="en-GB" dirty="0" smtClean="0"/>
              <a:t>For more see: http://www.coe.int/en/web/genderequality/home</a:t>
            </a:r>
          </a:p>
          <a:p>
            <a:endParaRPr lang="en-GB" dirty="0" smtClean="0"/>
          </a:p>
          <a:p>
            <a:endParaRPr lang="en-GB" dirty="0" smtClean="0"/>
          </a:p>
          <a:p>
            <a:endParaRPr lang="en-GB" dirty="0"/>
          </a:p>
        </p:txBody>
      </p:sp>
      <p:sp>
        <p:nvSpPr>
          <p:cNvPr id="4" name="Slide Number Placeholder 3"/>
          <p:cNvSpPr>
            <a:spLocks noGrp="1"/>
          </p:cNvSpPr>
          <p:nvPr>
            <p:ph type="sldNum" sz="quarter" idx="10"/>
          </p:nvPr>
        </p:nvSpPr>
        <p:spPr/>
        <p:txBody>
          <a:bodyPr/>
          <a:lstStyle/>
          <a:p>
            <a:fld id="{B8644246-0F48-47AE-A516-2D73EE5A9754}" type="slidenum">
              <a:rPr lang="en-GB" smtClean="0"/>
              <a:t>6</a:t>
            </a:fld>
            <a:endParaRPr lang="en-GB"/>
          </a:p>
        </p:txBody>
      </p:sp>
    </p:spTree>
    <p:extLst>
      <p:ext uri="{BB962C8B-B14F-4D97-AF65-F5344CB8AC3E}">
        <p14:creationId xmlns:p14="http://schemas.microsoft.com/office/powerpoint/2010/main" val="174724202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GB" sz="1200" b="1" kern="1200" dirty="0" smtClean="0">
                <a:solidFill>
                  <a:schemeClr val="tx1"/>
                </a:solidFill>
                <a:effectLst/>
                <a:latin typeface="+mn-lt"/>
                <a:ea typeface="+mn-ea"/>
                <a:cs typeface="+mn-cs"/>
              </a:rPr>
              <a:t>Why important</a:t>
            </a:r>
          </a:p>
          <a:p>
            <a:pPr marL="171450" lvl="0" indent="-171450">
              <a:buFont typeface="Arial" panose="020B0604020202020204" pitchFamily="34" charset="0"/>
              <a:buChar char="•"/>
            </a:pPr>
            <a:r>
              <a:rPr lang="en-GB" sz="1200" kern="1200" dirty="0" smtClean="0">
                <a:solidFill>
                  <a:schemeClr val="tx1"/>
                </a:solidFill>
                <a:effectLst/>
                <a:latin typeface="+mn-lt"/>
                <a:ea typeface="+mn-ea"/>
                <a:cs typeface="+mn-cs"/>
              </a:rPr>
              <a:t>Public recognition and participation in key events of the campaign by the government, relevant ministries and parliamentarians is essential to strengthen the campaign at national level</a:t>
            </a:r>
          </a:p>
          <a:p>
            <a:pPr marL="171450" lvl="0" indent="-171450">
              <a:buFont typeface="Arial" panose="020B0604020202020204" pitchFamily="34" charset="0"/>
              <a:buChar char="•"/>
            </a:pPr>
            <a:endParaRPr lang="en-GB" sz="1200" kern="1200" dirty="0" smtClean="0">
              <a:solidFill>
                <a:schemeClr val="tx1"/>
              </a:solidFill>
              <a:effectLst/>
              <a:latin typeface="+mn-lt"/>
              <a:ea typeface="+mn-ea"/>
              <a:cs typeface="+mn-cs"/>
            </a:endParaRPr>
          </a:p>
          <a:p>
            <a:pPr marL="171450" lvl="0" indent="-171450">
              <a:buFont typeface="Arial" panose="020B0604020202020204" pitchFamily="34" charset="0"/>
              <a:buChar char="•"/>
            </a:pPr>
            <a:r>
              <a:rPr lang="en-GB" sz="1200" kern="1200" dirty="0" smtClean="0">
                <a:solidFill>
                  <a:schemeClr val="tx1"/>
                </a:solidFill>
                <a:effectLst/>
                <a:latin typeface="+mn-lt"/>
                <a:ea typeface="+mn-ea"/>
                <a:cs typeface="+mn-cs"/>
              </a:rPr>
              <a:t>The 50 </a:t>
            </a:r>
            <a:r>
              <a:rPr lang="en-GB" sz="1200" b="1" kern="1200" dirty="0" smtClean="0">
                <a:solidFill>
                  <a:schemeClr val="tx1"/>
                </a:solidFill>
                <a:effectLst/>
                <a:latin typeface="+mn-lt"/>
                <a:ea typeface="+mn-ea"/>
                <a:cs typeface="+mn-cs"/>
              </a:rPr>
              <a:t>National Campaign</a:t>
            </a:r>
            <a:r>
              <a:rPr lang="en-GB" sz="1200" b="1" kern="1200" baseline="0" dirty="0" smtClean="0">
                <a:solidFill>
                  <a:schemeClr val="tx1"/>
                </a:solidFill>
                <a:effectLst/>
                <a:latin typeface="+mn-lt"/>
                <a:ea typeface="+mn-ea"/>
                <a:cs typeface="+mn-cs"/>
              </a:rPr>
              <a:t> Committees</a:t>
            </a:r>
            <a:r>
              <a:rPr lang="en-GB" sz="1200" b="1" kern="1200" dirty="0" smtClean="0">
                <a:solidFill>
                  <a:schemeClr val="tx1"/>
                </a:solidFill>
                <a:effectLst/>
                <a:latin typeface="+mn-lt"/>
                <a:ea typeface="+mn-ea"/>
                <a:cs typeface="+mn-cs"/>
              </a:rPr>
              <a:t> </a:t>
            </a:r>
            <a:r>
              <a:rPr lang="en-GB" sz="1200" kern="1200" dirty="0" smtClean="0">
                <a:solidFill>
                  <a:schemeClr val="tx1"/>
                </a:solidFill>
                <a:effectLst/>
                <a:latin typeface="+mn-lt"/>
                <a:ea typeface="+mn-ea"/>
                <a:cs typeface="+mn-cs"/>
              </a:rPr>
              <a:t>bring together representative of youth and civil society organisations, human rights bodies, and governmental representatives (ideally Ministry</a:t>
            </a:r>
            <a:r>
              <a:rPr lang="en-GB" sz="1200" kern="1200" baseline="0" dirty="0" smtClean="0">
                <a:solidFill>
                  <a:schemeClr val="tx1"/>
                </a:solidFill>
                <a:effectLst/>
                <a:latin typeface="+mn-lt"/>
                <a:ea typeface="+mn-ea"/>
                <a:cs typeface="+mn-cs"/>
              </a:rPr>
              <a:t> Youth affairs, Education and in some countries Justice or social affairs)</a:t>
            </a:r>
            <a:r>
              <a:rPr lang="en-GB" sz="1200" kern="1200" dirty="0" smtClean="0">
                <a:solidFill>
                  <a:schemeClr val="tx1"/>
                </a:solidFill>
                <a:effectLst/>
                <a:latin typeface="+mn-lt"/>
                <a:ea typeface="+mn-ea"/>
                <a:cs typeface="+mn-cs"/>
              </a:rPr>
              <a:t>. They coordinate and support the implementation of the campaign at national level, seeking cooperation and alignment with existing initiatives and structures</a:t>
            </a:r>
          </a:p>
          <a:p>
            <a:pPr marL="171450" lvl="0" indent="-171450">
              <a:buFont typeface="Arial" panose="020B0604020202020204" pitchFamily="34" charset="0"/>
              <a:buChar char="•"/>
            </a:pPr>
            <a:r>
              <a:rPr lang="en-GB" dirty="0" smtClean="0"/>
              <a:t>Non member states involved: Morocco, Québec, Mexico</a:t>
            </a:r>
            <a:r>
              <a:rPr lang="en-GB" baseline="0" dirty="0" smtClean="0"/>
              <a:t> </a:t>
            </a:r>
            <a:endParaRPr lang="en-GB" dirty="0" smtClean="0"/>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GB" sz="1200" kern="1200" baseline="0" dirty="0" smtClean="0">
              <a:solidFill>
                <a:schemeClr val="tx1"/>
              </a:solidFill>
              <a:effectLst/>
              <a:latin typeface="+mn-lt"/>
              <a:ea typeface="+mn-ea"/>
              <a:cs typeface="+mn-cs"/>
            </a:endParaRPr>
          </a:p>
          <a:p>
            <a:pPr marL="171450" lvl="0" indent="-171450">
              <a:buFont typeface="Arial" panose="020B0604020202020204" pitchFamily="34" charset="0"/>
              <a:buChar char="•"/>
            </a:pPr>
            <a:r>
              <a:rPr lang="en-GB" sz="1200" kern="1200" baseline="0" dirty="0" smtClean="0">
                <a:solidFill>
                  <a:schemeClr val="tx1"/>
                </a:solidFill>
                <a:effectLst/>
                <a:latin typeface="+mn-lt"/>
                <a:ea typeface="+mn-ea"/>
                <a:cs typeface="+mn-cs"/>
              </a:rPr>
              <a:t>Community of </a:t>
            </a:r>
            <a:r>
              <a:rPr lang="en-GB" sz="1200" b="1" kern="1200" baseline="0" dirty="0" smtClean="0">
                <a:solidFill>
                  <a:schemeClr val="tx1"/>
                </a:solidFill>
                <a:effectLst/>
                <a:latin typeface="+mn-lt"/>
                <a:ea typeface="+mn-ea"/>
                <a:cs typeface="+mn-cs"/>
              </a:rPr>
              <a:t>60 on-line activists </a:t>
            </a:r>
            <a:r>
              <a:rPr lang="en-GB" sz="1200" kern="1200" baseline="0" dirty="0" smtClean="0">
                <a:solidFill>
                  <a:schemeClr val="tx1"/>
                </a:solidFill>
                <a:effectLst/>
                <a:latin typeface="+mn-lt"/>
                <a:ea typeface="+mn-ea"/>
                <a:cs typeface="+mn-cs"/>
              </a:rPr>
              <a:t>run the online media campaign, moderate discussion blog and a reporting tool called Hate Speech Watch – come back to that later </a:t>
            </a:r>
            <a:endParaRPr lang="en-GB" sz="1200" kern="1200" dirty="0" smtClean="0">
              <a:solidFill>
                <a:schemeClr val="tx1"/>
              </a:solidFill>
              <a:effectLst/>
              <a:latin typeface="+mn-lt"/>
              <a:ea typeface="+mn-ea"/>
              <a:cs typeface="+mn-cs"/>
            </a:endParaRPr>
          </a:p>
          <a:p>
            <a:pPr lvl="0"/>
            <a:endParaRPr lang="en-GB" sz="1200" kern="1200" dirty="0" smtClean="0">
              <a:solidFill>
                <a:schemeClr val="tx1"/>
              </a:solidFill>
              <a:effectLst/>
              <a:latin typeface="+mn-lt"/>
              <a:ea typeface="+mn-ea"/>
              <a:cs typeface="+mn-cs"/>
            </a:endParaRPr>
          </a:p>
          <a:p>
            <a:pPr marL="171450" lvl="0" indent="-171450">
              <a:buFont typeface="Arial" panose="020B0604020202020204" pitchFamily="34" charset="0"/>
              <a:buChar char="•"/>
            </a:pPr>
            <a:r>
              <a:rPr lang="en-GB" sz="1200" b="1" kern="1200" dirty="0" smtClean="0">
                <a:solidFill>
                  <a:schemeClr val="tx1"/>
                </a:solidFill>
                <a:effectLst/>
                <a:latin typeface="+mn-lt"/>
                <a:ea typeface="+mn-ea"/>
                <a:cs typeface="+mn-cs"/>
              </a:rPr>
              <a:t>60 </a:t>
            </a:r>
            <a:r>
              <a:rPr lang="en-GB" sz="1200" b="1" kern="1200" baseline="0" dirty="0" smtClean="0">
                <a:solidFill>
                  <a:schemeClr val="tx1"/>
                </a:solidFill>
                <a:effectLst/>
                <a:latin typeface="+mn-lt"/>
                <a:ea typeface="+mn-ea"/>
                <a:cs typeface="+mn-cs"/>
              </a:rPr>
              <a:t>European Campaign partners</a:t>
            </a:r>
            <a:r>
              <a:rPr lang="en-GB" sz="1200" kern="1200" baseline="0" dirty="0" smtClean="0">
                <a:solidFill>
                  <a:schemeClr val="tx1"/>
                </a:solidFill>
                <a:effectLst/>
                <a:latin typeface="+mn-lt"/>
                <a:ea typeface="+mn-ea"/>
                <a:cs typeface="+mn-cs"/>
              </a:rPr>
              <a:t>, European NGO’s, networks and organisations embrace the campaign objectives and seek cooperation on actions and joint initiatives. </a:t>
            </a:r>
            <a:endParaRPr lang="en-GB" sz="1200" kern="1200" dirty="0" smtClean="0">
              <a:solidFill>
                <a:schemeClr val="tx1"/>
              </a:solidFill>
              <a:effectLst/>
              <a:latin typeface="+mn-lt"/>
              <a:ea typeface="+mn-ea"/>
              <a:cs typeface="+mn-cs"/>
            </a:endParaRPr>
          </a:p>
          <a:p>
            <a:pPr lvl="0"/>
            <a:endParaRPr lang="en-GB" sz="1200" kern="1200" dirty="0" smtClean="0">
              <a:solidFill>
                <a:schemeClr val="tx1"/>
              </a:solidFill>
              <a:effectLst/>
              <a:latin typeface="+mn-lt"/>
              <a:ea typeface="+mn-ea"/>
              <a:cs typeface="+mn-cs"/>
            </a:endParaRPr>
          </a:p>
          <a:p>
            <a:pPr lvl="0"/>
            <a:r>
              <a:rPr lang="en-GB" sz="1200" b="1" kern="1200" dirty="0" smtClean="0">
                <a:solidFill>
                  <a:schemeClr val="tx1"/>
                </a:solidFill>
                <a:effectLst/>
                <a:latin typeface="+mn-lt"/>
                <a:ea typeface="+mn-ea"/>
                <a:cs typeface="+mn-cs"/>
              </a:rPr>
              <a:t>Good</a:t>
            </a:r>
            <a:r>
              <a:rPr lang="en-GB" sz="1200" b="1" kern="1200" baseline="0" dirty="0" smtClean="0">
                <a:solidFill>
                  <a:schemeClr val="tx1"/>
                </a:solidFill>
                <a:effectLst/>
                <a:latin typeface="+mn-lt"/>
                <a:ea typeface="+mn-ea"/>
                <a:cs typeface="+mn-cs"/>
              </a:rPr>
              <a:t> example</a:t>
            </a:r>
          </a:p>
          <a:p>
            <a:pPr marL="171450" lvl="0" indent="-171450">
              <a:buFont typeface="Arial" panose="020B0604020202020204" pitchFamily="34" charset="0"/>
              <a:buChar char="•"/>
            </a:pPr>
            <a:r>
              <a:rPr lang="en-GB" sz="1200" kern="1200" baseline="0" dirty="0" smtClean="0">
                <a:solidFill>
                  <a:schemeClr val="tx1"/>
                </a:solidFill>
                <a:effectLst/>
                <a:latin typeface="+mn-lt"/>
                <a:ea typeface="+mn-ea"/>
                <a:cs typeface="+mn-cs"/>
              </a:rPr>
              <a:t>Portugal: NCC involved over 30 Youth civil rights, human rights organisations, Ministry on Youth affairs and Ministry of Education. Multipliers: Trainings of youth workers, and teachers, seminars and evaluation conference. General public and youth: HS and HR online integrated in school curricula on information and communication technology, Information to parents, Action days with public events in cooperation with municipalities. Online and Offline: Youth activists No Hate Ninja’s and Unicorn video on what is hate speech and HR online tour through the country. Small financial support provided by Ministry</a:t>
            </a:r>
          </a:p>
          <a:p>
            <a:pPr lvl="0"/>
            <a:endParaRPr lang="en-GB" sz="1200" kern="1200" baseline="0" dirty="0" smtClean="0">
              <a:solidFill>
                <a:schemeClr val="tx1"/>
              </a:solidFill>
              <a:effectLst/>
              <a:latin typeface="+mn-lt"/>
              <a:ea typeface="+mn-ea"/>
              <a:cs typeface="+mn-cs"/>
            </a:endParaRPr>
          </a:p>
          <a:p>
            <a:pPr marL="171450" indent="-171450">
              <a:buFont typeface="Arial" panose="020B0604020202020204" pitchFamily="34" charset="0"/>
              <a:buChar char="•"/>
            </a:pPr>
            <a:r>
              <a:rPr lang="en-GB" sz="1200" kern="1200" dirty="0" smtClean="0">
                <a:solidFill>
                  <a:schemeClr val="tx1"/>
                </a:solidFill>
                <a:effectLst/>
                <a:latin typeface="+mn-lt"/>
                <a:ea typeface="+mn-ea"/>
                <a:cs typeface="+mn-cs"/>
              </a:rPr>
              <a:t>Strengthen involvement of the </a:t>
            </a:r>
            <a:r>
              <a:rPr lang="en-GB" sz="1200" b="1" kern="1200" dirty="0" smtClean="0">
                <a:solidFill>
                  <a:schemeClr val="tx1"/>
                </a:solidFill>
                <a:effectLst/>
                <a:latin typeface="+mn-lt"/>
                <a:ea typeface="+mn-ea"/>
                <a:cs typeface="+mn-cs"/>
              </a:rPr>
              <a:t>No Hate Speech Parliamentary Alliance</a:t>
            </a:r>
            <a:r>
              <a:rPr lang="en-GB" sz="1200" b="1" kern="1200" baseline="0" dirty="0" smtClean="0">
                <a:solidFill>
                  <a:schemeClr val="tx1"/>
                </a:solidFill>
                <a:effectLst/>
                <a:latin typeface="+mn-lt"/>
                <a:ea typeface="+mn-ea"/>
                <a:cs typeface="+mn-cs"/>
              </a:rPr>
              <a:t> </a:t>
            </a:r>
            <a:r>
              <a:rPr lang="en-GB" sz="1200" kern="1200" baseline="0" dirty="0" smtClean="0">
                <a:solidFill>
                  <a:schemeClr val="tx1"/>
                </a:solidFill>
                <a:effectLst/>
                <a:latin typeface="+mn-lt"/>
                <a:ea typeface="+mn-ea"/>
                <a:cs typeface="+mn-cs"/>
              </a:rPr>
              <a:t>– they will hold twice a year meetings in member states. First one in April in Italy.</a:t>
            </a:r>
            <a:endParaRPr lang="en-GB" sz="1200" kern="1200" dirty="0" smtClean="0">
              <a:solidFill>
                <a:schemeClr val="tx1"/>
              </a:solidFill>
              <a:effectLst/>
              <a:latin typeface="+mn-lt"/>
              <a:ea typeface="+mn-ea"/>
              <a:cs typeface="+mn-cs"/>
            </a:endParaRPr>
          </a:p>
          <a:p>
            <a:pPr marL="171450" indent="-171450">
              <a:buFontTx/>
              <a:buChar char="-"/>
            </a:pPr>
            <a:endParaRPr lang="en-GB" sz="1200" kern="1200" dirty="0" smtClean="0">
              <a:solidFill>
                <a:schemeClr val="tx1"/>
              </a:solidFill>
              <a:effectLst/>
              <a:latin typeface="+mn-lt"/>
              <a:ea typeface="+mn-ea"/>
              <a:cs typeface="+mn-cs"/>
            </a:endParaRPr>
          </a:p>
          <a:p>
            <a:pPr marL="171450" indent="-171450">
              <a:buFontTx/>
              <a:buChar char="-"/>
            </a:pPr>
            <a:endParaRPr lang="en-GB" sz="1200" kern="1200" dirty="0" smtClean="0">
              <a:solidFill>
                <a:schemeClr val="tx1"/>
              </a:solidFill>
              <a:effectLst/>
              <a:latin typeface="+mn-lt"/>
              <a:ea typeface="+mn-ea"/>
              <a:cs typeface="+mn-cs"/>
            </a:endParaRPr>
          </a:p>
          <a:p>
            <a:endParaRPr lang="en-GB" sz="1200" kern="1200" dirty="0" smtClean="0">
              <a:solidFill>
                <a:schemeClr val="tx1"/>
              </a:solidFill>
              <a:effectLst/>
              <a:latin typeface="+mn-lt"/>
              <a:ea typeface="+mn-ea"/>
              <a:cs typeface="+mn-cs"/>
            </a:endParaRPr>
          </a:p>
          <a:p>
            <a:r>
              <a:rPr lang="en-GB" sz="1200" kern="1200" dirty="0" smtClean="0">
                <a:solidFill>
                  <a:schemeClr val="tx1"/>
                </a:solidFill>
                <a:effectLst/>
                <a:latin typeface="+mn-lt"/>
                <a:ea typeface="+mn-ea"/>
                <a:cs typeface="+mn-cs"/>
              </a:rPr>
              <a:t> </a:t>
            </a:r>
          </a:p>
          <a:p>
            <a:endParaRPr lang="en-GB" sz="1200" kern="1200" dirty="0" smtClean="0">
              <a:solidFill>
                <a:schemeClr val="tx1"/>
              </a:solidFill>
              <a:effectLst/>
              <a:latin typeface="+mn-lt"/>
              <a:ea typeface="+mn-ea"/>
              <a:cs typeface="+mn-cs"/>
            </a:endParaRPr>
          </a:p>
          <a:p>
            <a:pPr lvl="0"/>
            <a:endParaRPr lang="en-GB" sz="1200" kern="1200" dirty="0" smtClean="0">
              <a:solidFill>
                <a:schemeClr val="tx1"/>
              </a:solidFill>
              <a:effectLst/>
              <a:latin typeface="+mn-lt"/>
              <a:ea typeface="+mn-ea"/>
              <a:cs typeface="+mn-cs"/>
            </a:endParaRPr>
          </a:p>
          <a:p>
            <a:endParaRPr lang="en-GB" dirty="0"/>
          </a:p>
        </p:txBody>
      </p:sp>
      <p:sp>
        <p:nvSpPr>
          <p:cNvPr id="4" name="Slide Number Placeholder 3"/>
          <p:cNvSpPr>
            <a:spLocks noGrp="1"/>
          </p:cNvSpPr>
          <p:nvPr>
            <p:ph type="sldNum" sz="quarter" idx="10"/>
          </p:nvPr>
        </p:nvSpPr>
        <p:spPr/>
        <p:txBody>
          <a:bodyPr/>
          <a:lstStyle/>
          <a:p>
            <a:fld id="{B8644246-0F48-47AE-A516-2D73EE5A9754}" type="slidenum">
              <a:rPr lang="en-GB" smtClean="0"/>
              <a:t>7</a:t>
            </a:fld>
            <a:endParaRPr lang="en-GB"/>
          </a:p>
        </p:txBody>
      </p:sp>
    </p:spTree>
    <p:extLst>
      <p:ext uri="{BB962C8B-B14F-4D97-AF65-F5344CB8AC3E}">
        <p14:creationId xmlns:p14="http://schemas.microsoft.com/office/powerpoint/2010/main" val="167418364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kern="1200" dirty="0" smtClean="0">
                <a:solidFill>
                  <a:schemeClr val="tx1"/>
                </a:solidFill>
                <a:effectLst/>
                <a:latin typeface="+mn-lt"/>
                <a:ea typeface="+mn-ea"/>
                <a:cs typeface="+mn-cs"/>
              </a:rPr>
              <a:t>The Campaign objectives for 2016-17 include:</a:t>
            </a:r>
          </a:p>
          <a:p>
            <a:pPr marL="171450" lvl="0" indent="-171450">
              <a:buFont typeface="Arial" panose="020B0604020202020204" pitchFamily="34" charset="0"/>
              <a:buChar char="•"/>
            </a:pPr>
            <a:r>
              <a:rPr lang="en-GB" sz="1200" kern="1200" dirty="0" smtClean="0">
                <a:solidFill>
                  <a:schemeClr val="tx1"/>
                </a:solidFill>
                <a:effectLst/>
                <a:latin typeface="+mn-lt"/>
                <a:ea typeface="+mn-ea"/>
                <a:cs typeface="+mn-cs"/>
              </a:rPr>
              <a:t>Support HRE against hate speech and the risks it poses for democracy and well-being of young people</a:t>
            </a:r>
          </a:p>
          <a:p>
            <a:pPr marL="171450" lvl="0" indent="-171450">
              <a:buFont typeface="Arial" panose="020B0604020202020204" pitchFamily="34" charset="0"/>
              <a:buChar char="•"/>
            </a:pPr>
            <a:r>
              <a:rPr lang="en-GB" sz="1200" kern="1200" dirty="0" smtClean="0">
                <a:solidFill>
                  <a:schemeClr val="tx1"/>
                </a:solidFill>
                <a:effectLst/>
                <a:latin typeface="+mn-lt"/>
                <a:ea typeface="+mn-ea"/>
                <a:cs typeface="+mn-cs"/>
              </a:rPr>
              <a:t>Developing tools for reporting hate speech, including through those at national level</a:t>
            </a:r>
          </a:p>
          <a:p>
            <a:pPr marL="171450" lvl="0" indent="-171450">
              <a:buFont typeface="Arial" panose="020B0604020202020204" pitchFamily="34" charset="0"/>
              <a:buChar char="•"/>
            </a:pPr>
            <a:r>
              <a:rPr lang="en-GB" sz="1200" kern="1200" dirty="0" smtClean="0">
                <a:solidFill>
                  <a:schemeClr val="tx1"/>
                </a:solidFill>
                <a:effectLst/>
                <a:latin typeface="+mn-lt"/>
                <a:ea typeface="+mn-ea"/>
                <a:cs typeface="+mn-cs"/>
              </a:rPr>
              <a:t>Mobilising national and European partners to prevent and counter hate speech, through counter-narratives</a:t>
            </a:r>
          </a:p>
          <a:p>
            <a:pPr marL="171450" lvl="0" indent="-171450">
              <a:buFont typeface="Arial" panose="020B0604020202020204" pitchFamily="34" charset="0"/>
              <a:buChar char="•"/>
            </a:pPr>
            <a:r>
              <a:rPr lang="en-GB" sz="1200" kern="1200" dirty="0" smtClean="0">
                <a:solidFill>
                  <a:schemeClr val="tx1"/>
                </a:solidFill>
                <a:effectLst/>
                <a:latin typeface="+mn-lt"/>
                <a:ea typeface="+mn-ea"/>
                <a:cs typeface="+mn-cs"/>
              </a:rPr>
              <a:t>Promoting media literacy and digital citizenship and support youth participation in Internet governance</a:t>
            </a:r>
          </a:p>
          <a:p>
            <a:endParaRPr lang="en-GB" sz="1200" b="1" kern="1200" dirty="0" smtClean="0">
              <a:solidFill>
                <a:schemeClr val="tx1"/>
              </a:solidFill>
              <a:effectLst/>
              <a:latin typeface="+mn-lt"/>
              <a:ea typeface="+mn-ea"/>
              <a:cs typeface="+mn-cs"/>
            </a:endParaRPr>
          </a:p>
          <a:p>
            <a:r>
              <a:rPr lang="en-GB" sz="1200" b="1" kern="1200" dirty="0" smtClean="0">
                <a:solidFill>
                  <a:schemeClr val="tx1"/>
                </a:solidFill>
                <a:effectLst/>
                <a:latin typeface="+mn-lt"/>
                <a:ea typeface="+mn-ea"/>
                <a:cs typeface="+mn-cs"/>
              </a:rPr>
              <a:t>EDUCATION:</a:t>
            </a:r>
          </a:p>
          <a:p>
            <a:pPr marL="171450" lvl="0" indent="-171450">
              <a:buFont typeface="Arial" panose="020B0604020202020204" pitchFamily="34" charset="0"/>
              <a:buChar char="•"/>
            </a:pPr>
            <a:r>
              <a:rPr lang="en-GB" sz="1200" kern="1200" dirty="0" smtClean="0">
                <a:solidFill>
                  <a:schemeClr val="tx1"/>
                </a:solidFill>
                <a:effectLst/>
                <a:latin typeface="+mn-lt"/>
                <a:ea typeface="+mn-ea"/>
                <a:cs typeface="+mn-cs"/>
              </a:rPr>
              <a:t>Education through Bookmarks manual and European, Regional and national level trainings. </a:t>
            </a:r>
          </a:p>
          <a:p>
            <a:pPr marL="171450" lvl="0" indent="-171450">
              <a:buFont typeface="Arial" panose="020B0604020202020204" pitchFamily="34" charset="0"/>
              <a:buChar char="•"/>
            </a:pPr>
            <a:r>
              <a:rPr lang="en-GB" sz="1200" kern="1200" dirty="0" smtClean="0">
                <a:solidFill>
                  <a:schemeClr val="tx1"/>
                </a:solidFill>
                <a:effectLst/>
                <a:latin typeface="+mn-lt"/>
                <a:ea typeface="+mn-ea"/>
                <a:cs typeface="+mn-cs"/>
              </a:rPr>
              <a:t>Integrate</a:t>
            </a:r>
            <a:r>
              <a:rPr lang="en-GB" sz="1200" kern="1200" baseline="0" dirty="0" smtClean="0">
                <a:solidFill>
                  <a:schemeClr val="tx1"/>
                </a:solidFill>
                <a:effectLst/>
                <a:latin typeface="+mn-lt"/>
                <a:ea typeface="+mn-ea"/>
                <a:cs typeface="+mn-cs"/>
              </a:rPr>
              <a:t> Hate Speech and internet governance in school curricula (as part of internet literacy education and Human Rights Education)</a:t>
            </a:r>
          </a:p>
          <a:p>
            <a:pPr marL="171450" lvl="0" indent="-171450">
              <a:buFont typeface="Arial" panose="020B0604020202020204" pitchFamily="34" charset="0"/>
              <a:buChar char="•"/>
            </a:pPr>
            <a:r>
              <a:rPr lang="en-GB" sz="1200" kern="1200" baseline="0" dirty="0" smtClean="0">
                <a:solidFill>
                  <a:schemeClr val="tx1"/>
                </a:solidFill>
                <a:effectLst/>
                <a:latin typeface="+mn-lt"/>
                <a:ea typeface="+mn-ea"/>
                <a:cs typeface="+mn-cs"/>
              </a:rPr>
              <a:t>Support teacher and school manage to address hate full narratives expressed as hate speech with counter narratives based </a:t>
            </a:r>
            <a:r>
              <a:rPr lang="en-GB" sz="1200" kern="1200" baseline="0" dirty="0" err="1" smtClean="0">
                <a:solidFill>
                  <a:schemeClr val="tx1"/>
                </a:solidFill>
                <a:effectLst/>
                <a:latin typeface="+mn-lt"/>
                <a:ea typeface="+mn-ea"/>
                <a:cs typeface="+mn-cs"/>
              </a:rPr>
              <a:t>ont</a:t>
            </a:r>
            <a:r>
              <a:rPr lang="en-GB" sz="1200" kern="1200" baseline="0" dirty="0" smtClean="0">
                <a:solidFill>
                  <a:schemeClr val="tx1"/>
                </a:solidFill>
                <a:effectLst/>
                <a:latin typeface="+mn-lt"/>
                <a:ea typeface="+mn-ea"/>
                <a:cs typeface="+mn-cs"/>
              </a:rPr>
              <a:t> eh values of human rights and democratic participation. </a:t>
            </a:r>
          </a:p>
          <a:p>
            <a:pPr marL="0" lvl="0" indent="0">
              <a:buFont typeface="Arial" panose="020B0604020202020204" pitchFamily="34" charset="0"/>
              <a:buNone/>
            </a:pPr>
            <a:endParaRPr lang="en-GB" sz="1200" kern="1200" baseline="0" dirty="0" smtClean="0">
              <a:solidFill>
                <a:schemeClr val="tx1"/>
              </a:solidFill>
              <a:effectLst/>
              <a:latin typeface="+mn-lt"/>
              <a:ea typeface="+mn-ea"/>
              <a:cs typeface="+mn-cs"/>
            </a:endParaRPr>
          </a:p>
          <a:p>
            <a:pPr marL="0" lvl="0" indent="0">
              <a:buFont typeface="Arial" panose="020B0604020202020204" pitchFamily="34" charset="0"/>
              <a:buNone/>
            </a:pPr>
            <a:r>
              <a:rPr lang="en-GB" sz="1200" kern="1200" baseline="0" dirty="0" smtClean="0">
                <a:solidFill>
                  <a:schemeClr val="tx1"/>
                </a:solidFill>
                <a:effectLst/>
                <a:latin typeface="+mn-lt"/>
                <a:ea typeface="+mn-ea"/>
                <a:cs typeface="+mn-cs"/>
              </a:rPr>
              <a:t>Bookmarks languages available:</a:t>
            </a:r>
          </a:p>
          <a:p>
            <a:r>
              <a:rPr lang="en-GB" sz="1200" kern="1200" dirty="0" smtClean="0">
                <a:solidFill>
                  <a:schemeClr val="tx1"/>
                </a:solidFill>
                <a:effectLst/>
                <a:latin typeface="+mn-lt"/>
                <a:ea typeface="+mn-ea"/>
                <a:cs typeface="+mn-cs"/>
              </a:rPr>
              <a:t>Published:</a:t>
            </a:r>
            <a:endParaRPr lang="en-US" sz="1200" kern="1200" dirty="0" smtClean="0">
              <a:solidFill>
                <a:schemeClr val="tx1"/>
              </a:solidFill>
              <a:effectLst/>
              <a:latin typeface="+mn-lt"/>
              <a:ea typeface="+mn-ea"/>
              <a:cs typeface="+mn-cs"/>
            </a:endParaRPr>
          </a:p>
          <a:p>
            <a:r>
              <a:rPr lang="en-GB" sz="1200" kern="1200" dirty="0" smtClean="0">
                <a:solidFill>
                  <a:schemeClr val="tx1"/>
                </a:solidFill>
                <a:effectLst/>
                <a:latin typeface="+mn-lt"/>
                <a:ea typeface="+mn-ea"/>
                <a:cs typeface="+mn-cs"/>
              </a:rPr>
              <a:t>Armenian – Finish – French – English – Greek – Hungarian – Macedonian – Norwegian – Polish - Ukrainian</a:t>
            </a:r>
            <a:endParaRPr lang="en-US" sz="1200" kern="1200" dirty="0" smtClean="0">
              <a:solidFill>
                <a:schemeClr val="tx1"/>
              </a:solidFill>
              <a:effectLst/>
              <a:latin typeface="+mn-lt"/>
              <a:ea typeface="+mn-ea"/>
              <a:cs typeface="+mn-cs"/>
            </a:endParaRPr>
          </a:p>
          <a:p>
            <a:r>
              <a:rPr lang="en-GB" sz="1200" kern="1200" dirty="0" smtClean="0">
                <a:solidFill>
                  <a:schemeClr val="tx1"/>
                </a:solidFill>
                <a:effectLst/>
                <a:latin typeface="+mn-lt"/>
                <a:ea typeface="+mn-ea"/>
                <a:cs typeface="+mn-cs"/>
              </a:rPr>
              <a:t> </a:t>
            </a:r>
            <a:endParaRPr lang="en-US" sz="1200" kern="1200" dirty="0" smtClean="0">
              <a:solidFill>
                <a:schemeClr val="tx1"/>
              </a:solidFill>
              <a:effectLst/>
              <a:latin typeface="+mn-lt"/>
              <a:ea typeface="+mn-ea"/>
              <a:cs typeface="+mn-cs"/>
            </a:endParaRPr>
          </a:p>
          <a:p>
            <a:r>
              <a:rPr lang="en-GB" sz="1200" kern="1200" dirty="0" smtClean="0">
                <a:solidFill>
                  <a:schemeClr val="tx1"/>
                </a:solidFill>
                <a:effectLst/>
                <a:latin typeface="+mn-lt"/>
                <a:ea typeface="+mn-ea"/>
                <a:cs typeface="+mn-cs"/>
              </a:rPr>
              <a:t>In progress:</a:t>
            </a:r>
            <a:endParaRPr lang="en-US" sz="1200" kern="1200" dirty="0" smtClean="0">
              <a:solidFill>
                <a:schemeClr val="tx1"/>
              </a:solidFill>
              <a:effectLst/>
              <a:latin typeface="+mn-lt"/>
              <a:ea typeface="+mn-ea"/>
              <a:cs typeface="+mn-cs"/>
            </a:endParaRPr>
          </a:p>
          <a:p>
            <a:r>
              <a:rPr lang="en-GB" sz="1200" kern="1200" dirty="0" smtClean="0">
                <a:solidFill>
                  <a:schemeClr val="tx1"/>
                </a:solidFill>
                <a:effectLst/>
                <a:latin typeface="+mn-lt"/>
                <a:ea typeface="+mn-ea"/>
                <a:cs typeface="+mn-cs"/>
              </a:rPr>
              <a:t>Italian – Icelandic – Swedish – Russian – Romanian – Montenegrin - German</a:t>
            </a:r>
            <a:endParaRPr lang="en-US" sz="1200" kern="1200" dirty="0" smtClean="0">
              <a:solidFill>
                <a:schemeClr val="tx1"/>
              </a:solidFill>
              <a:effectLst/>
              <a:latin typeface="+mn-lt"/>
              <a:ea typeface="+mn-ea"/>
              <a:cs typeface="+mn-cs"/>
            </a:endParaRPr>
          </a:p>
          <a:p>
            <a:endParaRPr lang="en-GB" sz="1200" b="1" kern="1200" dirty="0" smtClean="0">
              <a:solidFill>
                <a:schemeClr val="tx1"/>
              </a:solidFill>
              <a:effectLst/>
              <a:latin typeface="+mn-lt"/>
              <a:ea typeface="+mn-ea"/>
              <a:cs typeface="+mn-cs"/>
            </a:endParaRPr>
          </a:p>
          <a:p>
            <a:endParaRPr lang="en-GB" sz="1200" b="1" kern="1200" dirty="0" smtClean="0">
              <a:solidFill>
                <a:schemeClr val="tx1"/>
              </a:solidFill>
              <a:effectLst/>
              <a:latin typeface="+mn-lt"/>
              <a:ea typeface="+mn-ea"/>
              <a:cs typeface="+mn-cs"/>
            </a:endParaRPr>
          </a:p>
          <a:p>
            <a:endParaRPr lang="en-GB" sz="1200" b="1" kern="1200" dirty="0" smtClean="0">
              <a:solidFill>
                <a:schemeClr val="tx1"/>
              </a:solidFill>
              <a:effectLst/>
              <a:latin typeface="+mn-lt"/>
              <a:ea typeface="+mn-ea"/>
              <a:cs typeface="+mn-cs"/>
            </a:endParaRPr>
          </a:p>
          <a:p>
            <a:r>
              <a:rPr lang="en-GB" sz="1200" b="1" kern="1200" dirty="0" smtClean="0">
                <a:solidFill>
                  <a:schemeClr val="tx1"/>
                </a:solidFill>
                <a:effectLst/>
                <a:latin typeface="+mn-lt"/>
                <a:ea typeface="+mn-ea"/>
                <a:cs typeface="+mn-cs"/>
              </a:rPr>
              <a:t>New thematic focuses are:</a:t>
            </a:r>
          </a:p>
          <a:p>
            <a:pPr marL="171450" lvl="0" indent="-171450">
              <a:buFont typeface="Arial" panose="020B0604020202020204" pitchFamily="34" charset="0"/>
              <a:buChar char="•"/>
            </a:pPr>
            <a:r>
              <a:rPr lang="en-GB" sz="1200" b="1" kern="1200" dirty="0" err="1" smtClean="0">
                <a:solidFill>
                  <a:schemeClr val="tx1"/>
                </a:solidFill>
                <a:effectLst/>
                <a:latin typeface="+mn-lt"/>
                <a:ea typeface="+mn-ea"/>
                <a:cs typeface="+mn-cs"/>
              </a:rPr>
              <a:t>Anti-semitism</a:t>
            </a:r>
            <a:r>
              <a:rPr lang="en-GB" sz="1200" kern="1200" dirty="0" smtClean="0">
                <a:solidFill>
                  <a:schemeClr val="tx1"/>
                </a:solidFill>
                <a:effectLst/>
                <a:latin typeface="+mn-lt"/>
                <a:ea typeface="+mn-ea"/>
                <a:cs typeface="+mn-cs"/>
              </a:rPr>
              <a:t>: assumed </a:t>
            </a:r>
            <a:r>
              <a:rPr lang="en-GB" sz="1200" kern="1200" baseline="0" dirty="0" smtClean="0">
                <a:solidFill>
                  <a:schemeClr val="tx1"/>
                </a:solidFill>
                <a:effectLst/>
                <a:latin typeface="+mn-lt"/>
                <a:ea typeface="+mn-ea"/>
                <a:cs typeface="+mn-cs"/>
              </a:rPr>
              <a:t>covered by specialised organisations already and we did not realise its increase in the online space</a:t>
            </a:r>
            <a:endParaRPr lang="en-GB" sz="1200" kern="1200" dirty="0" smtClean="0">
              <a:solidFill>
                <a:schemeClr val="tx1"/>
              </a:solidFill>
              <a:effectLst/>
              <a:latin typeface="+mn-lt"/>
              <a:ea typeface="+mn-ea"/>
              <a:cs typeface="+mn-cs"/>
            </a:endParaRPr>
          </a:p>
          <a:p>
            <a:pPr marL="171450" lvl="0" indent="-171450">
              <a:buFont typeface="Arial" panose="020B0604020202020204" pitchFamily="34" charset="0"/>
              <a:buChar char="•"/>
            </a:pPr>
            <a:r>
              <a:rPr lang="en-GB" sz="1200" b="1" kern="1200" dirty="0" smtClean="0">
                <a:solidFill>
                  <a:schemeClr val="tx1"/>
                </a:solidFill>
                <a:effectLst/>
                <a:latin typeface="+mn-lt"/>
                <a:ea typeface="+mn-ea"/>
                <a:cs typeface="+mn-cs"/>
              </a:rPr>
              <a:t>Sexist</a:t>
            </a:r>
            <a:r>
              <a:rPr lang="en-GB" sz="1200" kern="1200" dirty="0" smtClean="0">
                <a:solidFill>
                  <a:schemeClr val="tx1"/>
                </a:solidFill>
                <a:effectLst/>
                <a:latin typeface="+mn-lt"/>
                <a:ea typeface="+mn-ea"/>
                <a:cs typeface="+mn-cs"/>
              </a:rPr>
              <a:t>: </a:t>
            </a:r>
            <a:r>
              <a:rPr lang="en-GB" sz="1200" kern="1200" baseline="0" dirty="0" smtClean="0">
                <a:solidFill>
                  <a:schemeClr val="tx1"/>
                </a:solidFill>
                <a:effectLst/>
                <a:latin typeface="+mn-lt"/>
                <a:ea typeface="+mn-ea"/>
                <a:cs typeface="+mn-cs"/>
              </a:rPr>
              <a:t>often trivialised and its full extent not understood</a:t>
            </a:r>
            <a:endParaRPr lang="en-GB" sz="1200" kern="1200" dirty="0" smtClean="0">
              <a:solidFill>
                <a:schemeClr val="tx1"/>
              </a:solidFill>
              <a:effectLst/>
              <a:latin typeface="+mn-lt"/>
              <a:ea typeface="+mn-ea"/>
              <a:cs typeface="+mn-cs"/>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200" kern="1200" dirty="0" smtClean="0">
                <a:solidFill>
                  <a:schemeClr val="tx1"/>
                </a:solidFill>
                <a:effectLst/>
                <a:latin typeface="+mn-lt"/>
                <a:ea typeface="+mn-ea"/>
                <a:cs typeface="+mn-cs"/>
              </a:rPr>
              <a:t>Hate Speech directed at </a:t>
            </a:r>
            <a:r>
              <a:rPr lang="en-GB" sz="1200" b="1" kern="1200" dirty="0" smtClean="0">
                <a:solidFill>
                  <a:schemeClr val="tx1"/>
                </a:solidFill>
                <a:effectLst/>
                <a:latin typeface="+mn-lt"/>
                <a:ea typeface="+mn-ea"/>
                <a:cs typeface="+mn-cs"/>
              </a:rPr>
              <a:t>refugees, migrants and asylum seekers</a:t>
            </a:r>
            <a:r>
              <a:rPr lang="en-GB" sz="1200" kern="1200" dirty="0" smtClean="0">
                <a:solidFill>
                  <a:schemeClr val="tx1"/>
                </a:solidFill>
                <a:effectLst/>
                <a:latin typeface="+mn-lt"/>
                <a:ea typeface="+mn-ea"/>
                <a:cs typeface="+mn-cs"/>
              </a:rPr>
              <a:t>: </a:t>
            </a:r>
            <a:r>
              <a:rPr lang="en-GB" sz="1200" kern="1200" baseline="0" dirty="0" smtClean="0">
                <a:solidFill>
                  <a:schemeClr val="tx1"/>
                </a:solidFill>
                <a:effectLst/>
                <a:latin typeface="+mn-lt"/>
                <a:ea typeface="+mn-ea"/>
                <a:cs typeface="+mn-cs"/>
              </a:rPr>
              <a:t>a response to the present influxes of refugees and the populist nationalist response that challenge human rights and solidarity principles</a:t>
            </a:r>
          </a:p>
          <a:p>
            <a:pPr marL="0" lvl="0" indent="0">
              <a:buFont typeface="Arial" panose="020B0604020202020204" pitchFamily="34" charset="0"/>
              <a:buNone/>
            </a:pPr>
            <a:endParaRPr lang="en-GB" sz="1200" kern="1200" dirty="0" smtClean="0">
              <a:solidFill>
                <a:schemeClr val="tx1"/>
              </a:solidFill>
              <a:effectLst/>
              <a:latin typeface="+mn-lt"/>
              <a:ea typeface="+mn-ea"/>
              <a:cs typeface="+mn-cs"/>
            </a:endParaRPr>
          </a:p>
          <a:p>
            <a:pPr marL="171450" lvl="0" indent="-171450">
              <a:buFont typeface="Arial" panose="020B0604020202020204" pitchFamily="34" charset="0"/>
              <a:buChar char="•"/>
            </a:pPr>
            <a:r>
              <a:rPr lang="en-GB" sz="1200" b="1" kern="1200" dirty="0" smtClean="0">
                <a:solidFill>
                  <a:schemeClr val="tx1"/>
                </a:solidFill>
                <a:effectLst/>
                <a:latin typeface="+mn-lt"/>
                <a:ea typeface="+mn-ea"/>
                <a:cs typeface="+mn-cs"/>
              </a:rPr>
              <a:t>Root causes for hate speech leading to radicalisation</a:t>
            </a:r>
            <a:r>
              <a:rPr lang="en-GB" sz="1200" b="0" kern="1200" dirty="0" smtClean="0">
                <a:solidFill>
                  <a:schemeClr val="tx1"/>
                </a:solidFill>
                <a:effectLst/>
                <a:latin typeface="+mn-lt"/>
                <a:ea typeface="+mn-ea"/>
                <a:cs typeface="+mn-cs"/>
              </a:rPr>
              <a:t>: </a:t>
            </a:r>
            <a:r>
              <a:rPr lang="en-GB" sz="1200" kern="1200" dirty="0" smtClean="0">
                <a:solidFill>
                  <a:schemeClr val="tx1"/>
                </a:solidFill>
                <a:effectLst/>
                <a:latin typeface="+mn-lt"/>
                <a:ea typeface="+mn-ea"/>
                <a:cs typeface="+mn-cs"/>
              </a:rPr>
              <a:t>campaign provides a platform for youth to understand the danger of hateful and discriminative narratives that lead</a:t>
            </a:r>
            <a:r>
              <a:rPr lang="en-GB" sz="1200" kern="1200" baseline="0" dirty="0" smtClean="0">
                <a:solidFill>
                  <a:schemeClr val="tx1"/>
                </a:solidFill>
                <a:effectLst/>
                <a:latin typeface="+mn-lt"/>
                <a:ea typeface="+mn-ea"/>
                <a:cs typeface="+mn-cs"/>
              </a:rPr>
              <a:t> to hate speech posses for democratic societies and themselves</a:t>
            </a:r>
          </a:p>
          <a:p>
            <a:pPr marL="171450" lvl="0" indent="-171450">
              <a:buFont typeface="Arial" panose="020B0604020202020204" pitchFamily="34" charset="0"/>
              <a:buChar char="•"/>
            </a:pPr>
            <a:r>
              <a:rPr lang="en-GB" sz="1200" kern="1200" baseline="0" dirty="0" smtClean="0">
                <a:solidFill>
                  <a:schemeClr val="tx1"/>
                </a:solidFill>
                <a:effectLst/>
                <a:latin typeface="+mn-lt"/>
                <a:ea typeface="+mn-ea"/>
                <a:cs typeface="+mn-cs"/>
              </a:rPr>
              <a:t>ENTER recommendation on access to social rights for youth from disadvantaged neighbourhoods and the Recommendation on Youth Rights and Recommendation on Youth work are tools to this process of addressing disengagement with society and the pull of radical ideologies</a:t>
            </a:r>
          </a:p>
          <a:p>
            <a:pPr marL="171450" lvl="0" indent="-171450">
              <a:buFont typeface="Arial" panose="020B0604020202020204" pitchFamily="34" charset="0"/>
              <a:buChar char="•"/>
            </a:pPr>
            <a:r>
              <a:rPr lang="en-GB" sz="1200" kern="1200" baseline="0" dirty="0" smtClean="0">
                <a:solidFill>
                  <a:schemeClr val="tx1"/>
                </a:solidFill>
                <a:effectLst/>
                <a:latin typeface="+mn-lt"/>
                <a:ea typeface="+mn-ea"/>
                <a:cs typeface="+mn-cs"/>
              </a:rPr>
              <a:t>BUT</a:t>
            </a:r>
            <a:r>
              <a:rPr lang="en-GB" sz="1200" i="0" kern="1200" baseline="0" dirty="0" smtClean="0">
                <a:solidFill>
                  <a:schemeClr val="tx1"/>
                </a:solidFill>
                <a:effectLst/>
                <a:latin typeface="+mn-lt"/>
                <a:ea typeface="+mn-ea"/>
                <a:cs typeface="+mn-cs"/>
              </a:rPr>
              <a:t> d</a:t>
            </a:r>
            <a:r>
              <a:rPr lang="en-GB" sz="1200" i="0" kern="1200" dirty="0" smtClean="0">
                <a:solidFill>
                  <a:schemeClr val="tx1"/>
                </a:solidFill>
                <a:effectLst/>
                <a:latin typeface="+mn-lt"/>
                <a:ea typeface="+mn-ea"/>
                <a:cs typeface="+mn-cs"/>
              </a:rPr>
              <a:t>espite featuring </a:t>
            </a:r>
            <a:r>
              <a:rPr lang="en-GB" sz="1200" i="0" kern="1200" baseline="0" dirty="0" smtClean="0">
                <a:solidFill>
                  <a:schemeClr val="tx1"/>
                </a:solidFill>
                <a:effectLst/>
                <a:latin typeface="+mn-lt"/>
                <a:ea typeface="+mn-ea"/>
                <a:cs typeface="+mn-cs"/>
              </a:rPr>
              <a:t>in the </a:t>
            </a:r>
            <a:r>
              <a:rPr lang="en-GB" sz="1200" i="0" kern="1200" baseline="0" dirty="0" err="1" smtClean="0">
                <a:solidFill>
                  <a:schemeClr val="tx1"/>
                </a:solidFill>
                <a:effectLst/>
                <a:latin typeface="+mn-lt"/>
                <a:ea typeface="+mn-ea"/>
                <a:cs typeface="+mn-cs"/>
              </a:rPr>
              <a:t>CoE</a:t>
            </a:r>
            <a:r>
              <a:rPr lang="en-GB" sz="1200" i="0" kern="1200" baseline="0" dirty="0" smtClean="0">
                <a:solidFill>
                  <a:schemeClr val="tx1"/>
                </a:solidFill>
                <a:effectLst/>
                <a:latin typeface="+mn-lt"/>
                <a:ea typeface="+mn-ea"/>
                <a:cs typeface="+mn-cs"/>
              </a:rPr>
              <a:t> Action Plan on </a:t>
            </a:r>
            <a:r>
              <a:rPr lang="en-GB" sz="1200" i="0" kern="1200" dirty="0" smtClean="0">
                <a:solidFill>
                  <a:schemeClr val="tx1"/>
                </a:solidFill>
                <a:effectLst/>
                <a:latin typeface="+mn-lt"/>
                <a:ea typeface="+mn-ea"/>
                <a:cs typeface="+mn-cs"/>
              </a:rPr>
              <a:t>the fight against violent extremism and radicalisation leading to terrorism, the campaign is focused on broad prevention and</a:t>
            </a:r>
            <a:r>
              <a:rPr lang="en-GB" sz="1200" i="0" kern="1200" baseline="0" dirty="0" smtClean="0">
                <a:solidFill>
                  <a:schemeClr val="tx1"/>
                </a:solidFill>
                <a:effectLst/>
                <a:latin typeface="+mn-lt"/>
                <a:ea typeface="+mn-ea"/>
                <a:cs typeface="+mn-cs"/>
              </a:rPr>
              <a:t> does not tackle radicalisation specifically</a:t>
            </a:r>
          </a:p>
          <a:p>
            <a:pPr marL="0" lvl="0" indent="0">
              <a:buFont typeface="Arial" panose="020B0604020202020204" pitchFamily="34" charset="0"/>
              <a:buNone/>
            </a:pPr>
            <a:endParaRPr lang="en-GB" sz="1200" kern="1200" dirty="0" smtClean="0">
              <a:solidFill>
                <a:schemeClr val="tx1"/>
              </a:solidFill>
              <a:effectLst/>
              <a:latin typeface="+mn-lt"/>
              <a:ea typeface="+mn-ea"/>
              <a:cs typeface="+mn-cs"/>
            </a:endParaRPr>
          </a:p>
          <a:p>
            <a:pPr marL="171450" lvl="0" indent="-171450">
              <a:buFont typeface="Arial" panose="020B0604020202020204" pitchFamily="34" charset="0"/>
              <a:buChar char="•"/>
            </a:pPr>
            <a:r>
              <a:rPr lang="en-GB" sz="1200" b="1" kern="1200" dirty="0" smtClean="0">
                <a:solidFill>
                  <a:schemeClr val="tx1"/>
                </a:solidFill>
                <a:effectLst/>
                <a:latin typeface="+mn-lt"/>
                <a:ea typeface="+mn-ea"/>
                <a:cs typeface="+mn-cs"/>
              </a:rPr>
              <a:t>Youth participation in Internet governance</a:t>
            </a:r>
            <a:r>
              <a:rPr lang="en-GB" sz="1200" kern="1200" dirty="0" smtClean="0">
                <a:solidFill>
                  <a:schemeClr val="tx1"/>
                </a:solidFill>
                <a:effectLst/>
                <a:latin typeface="+mn-lt"/>
                <a:ea typeface="+mn-ea"/>
                <a:cs typeface="+mn-cs"/>
              </a:rPr>
              <a:t>: there</a:t>
            </a:r>
            <a:r>
              <a:rPr lang="en-GB" sz="1200" kern="1200" baseline="0" dirty="0" smtClean="0">
                <a:solidFill>
                  <a:schemeClr val="tx1"/>
                </a:solidFill>
                <a:effectLst/>
                <a:latin typeface="+mn-lt"/>
                <a:ea typeface="+mn-ea"/>
                <a:cs typeface="+mn-cs"/>
              </a:rPr>
              <a:t> has been little understanding (among NCC and Youth) how civil society can be part of the debate on promoting and protecting human rights online and how to engage effectively with internet service providers and social media companies. This needs education and creating opportunities for (young) civil to get engaged</a:t>
            </a:r>
            <a:endParaRPr lang="en-GB" sz="1200" kern="1200" dirty="0" smtClean="0">
              <a:solidFill>
                <a:schemeClr val="tx1"/>
              </a:solidFill>
              <a:effectLst/>
              <a:latin typeface="+mn-lt"/>
              <a:ea typeface="+mn-ea"/>
              <a:cs typeface="+mn-cs"/>
            </a:endParaRPr>
          </a:p>
          <a:p>
            <a:pPr marL="171450" indent="-171450">
              <a:buFont typeface="Arial" panose="020B0604020202020204" pitchFamily="34" charset="0"/>
              <a:buChar char="•"/>
            </a:pPr>
            <a:endParaRPr lang="en-GB" dirty="0" smtClean="0"/>
          </a:p>
          <a:p>
            <a:pPr marL="171450" indent="-171450">
              <a:buFont typeface="Arial" panose="020B0604020202020204" pitchFamily="34" charset="0"/>
              <a:buChar char="•"/>
            </a:pPr>
            <a:r>
              <a:rPr lang="en-GB" dirty="0" smtClean="0"/>
              <a:t>Existing campaign</a:t>
            </a:r>
            <a:r>
              <a:rPr lang="en-GB" baseline="0" dirty="0" smtClean="0"/>
              <a:t> focuses remain (carried by groups of NCCs – and specially the member organisations of those NCC’s who work on those topics): homo and </a:t>
            </a:r>
            <a:r>
              <a:rPr lang="en-GB" baseline="0" dirty="0" err="1" smtClean="0"/>
              <a:t>transphobia</a:t>
            </a:r>
            <a:r>
              <a:rPr lang="en-GB" baseline="0" dirty="0" smtClean="0"/>
              <a:t>, </a:t>
            </a:r>
            <a:r>
              <a:rPr lang="en-GB" baseline="0" dirty="0" err="1" smtClean="0"/>
              <a:t>Romaphobia</a:t>
            </a:r>
            <a:r>
              <a:rPr lang="en-GB" baseline="0" dirty="0" smtClean="0"/>
              <a:t>, Islam phobia and religious belief, minorities targeted by hate speech, migrants</a:t>
            </a:r>
          </a:p>
          <a:p>
            <a:pPr marL="0" lvl="0" indent="0">
              <a:buFont typeface="Arial" panose="020B0604020202020204" pitchFamily="34" charset="0"/>
              <a:buNone/>
            </a:pPr>
            <a:endParaRPr lang="en-GB" sz="1200" kern="1200" baseline="0" dirty="0" smtClean="0">
              <a:solidFill>
                <a:schemeClr val="tx1"/>
              </a:solidFill>
              <a:effectLst/>
              <a:latin typeface="+mn-lt"/>
              <a:ea typeface="+mn-ea"/>
              <a:cs typeface="+mn-cs"/>
            </a:endParaRPr>
          </a:p>
          <a:p>
            <a:pPr marL="171450" indent="-171450">
              <a:buFontTx/>
              <a:buChar char="-"/>
            </a:pPr>
            <a:endParaRPr lang="en-GB" dirty="0" smtClean="0"/>
          </a:p>
          <a:p>
            <a:pPr marL="171450" indent="-171450">
              <a:buFontTx/>
              <a:buChar char="-"/>
            </a:pPr>
            <a:endParaRPr lang="en-GB" baseline="0" dirty="0" smtClean="0"/>
          </a:p>
          <a:p>
            <a:pPr marL="171450" indent="-171450">
              <a:buFontTx/>
              <a:buChar char="-"/>
            </a:pPr>
            <a:endParaRPr lang="en-GB" dirty="0"/>
          </a:p>
        </p:txBody>
      </p:sp>
      <p:sp>
        <p:nvSpPr>
          <p:cNvPr id="4" name="Slide Number Placeholder 3"/>
          <p:cNvSpPr>
            <a:spLocks noGrp="1"/>
          </p:cNvSpPr>
          <p:nvPr>
            <p:ph type="sldNum" sz="quarter" idx="10"/>
          </p:nvPr>
        </p:nvSpPr>
        <p:spPr/>
        <p:txBody>
          <a:bodyPr/>
          <a:lstStyle/>
          <a:p>
            <a:fld id="{B8644246-0F48-47AE-A516-2D73EE5A9754}" type="slidenum">
              <a:rPr lang="en-GB" smtClean="0"/>
              <a:t>8</a:t>
            </a:fld>
            <a:endParaRPr lang="en-GB"/>
          </a:p>
        </p:txBody>
      </p:sp>
    </p:spTree>
    <p:extLst>
      <p:ext uri="{BB962C8B-B14F-4D97-AF65-F5344CB8AC3E}">
        <p14:creationId xmlns:p14="http://schemas.microsoft.com/office/powerpoint/2010/main" val="214641840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B8644246-0F48-47AE-A516-2D73EE5A9754}" type="slidenum">
              <a:rPr lang="en-GB" smtClean="0"/>
              <a:t>9</a:t>
            </a:fld>
            <a:endParaRPr lang="en-GB"/>
          </a:p>
        </p:txBody>
      </p:sp>
    </p:spTree>
    <p:extLst>
      <p:ext uri="{BB962C8B-B14F-4D97-AF65-F5344CB8AC3E}">
        <p14:creationId xmlns:p14="http://schemas.microsoft.com/office/powerpoint/2010/main" val="22697287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02618873-3AD3-4E10-8062-7CDE4952E346}" type="datetimeFigureOut">
              <a:rPr lang="en-GB" smtClean="0"/>
              <a:t>21/04/2016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39F17BC-03FA-4509-A0AD-C03B20065145}" type="slidenum">
              <a:rPr lang="en-GB" smtClean="0"/>
              <a:t>‹#›</a:t>
            </a:fld>
            <a:endParaRPr lang="en-GB"/>
          </a:p>
        </p:txBody>
      </p:sp>
    </p:spTree>
    <p:extLst>
      <p:ext uri="{BB962C8B-B14F-4D97-AF65-F5344CB8AC3E}">
        <p14:creationId xmlns:p14="http://schemas.microsoft.com/office/powerpoint/2010/main" val="26992464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02618873-3AD3-4E10-8062-7CDE4952E346}" type="datetimeFigureOut">
              <a:rPr lang="en-GB" smtClean="0"/>
              <a:t>21/04/2016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39F17BC-03FA-4509-A0AD-C03B20065145}" type="slidenum">
              <a:rPr lang="en-GB" smtClean="0"/>
              <a:t>‹#›</a:t>
            </a:fld>
            <a:endParaRPr lang="en-GB"/>
          </a:p>
        </p:txBody>
      </p:sp>
    </p:spTree>
    <p:extLst>
      <p:ext uri="{BB962C8B-B14F-4D97-AF65-F5344CB8AC3E}">
        <p14:creationId xmlns:p14="http://schemas.microsoft.com/office/powerpoint/2010/main" val="170266094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02618873-3AD3-4E10-8062-7CDE4952E346}" type="datetimeFigureOut">
              <a:rPr lang="en-GB" smtClean="0"/>
              <a:t>21/04/2016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39F17BC-03FA-4509-A0AD-C03B20065145}" type="slidenum">
              <a:rPr lang="en-GB" smtClean="0"/>
              <a:t>‹#›</a:t>
            </a:fld>
            <a:endParaRPr lang="en-GB"/>
          </a:p>
        </p:txBody>
      </p:sp>
    </p:spTree>
    <p:extLst>
      <p:ext uri="{BB962C8B-B14F-4D97-AF65-F5344CB8AC3E}">
        <p14:creationId xmlns:p14="http://schemas.microsoft.com/office/powerpoint/2010/main" val="36393454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02618873-3AD3-4E10-8062-7CDE4952E346}" type="datetimeFigureOut">
              <a:rPr lang="en-GB" smtClean="0"/>
              <a:t>21/04/2016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39F17BC-03FA-4509-A0AD-C03B20065145}" type="slidenum">
              <a:rPr lang="en-GB" smtClean="0"/>
              <a:t>‹#›</a:t>
            </a:fld>
            <a:endParaRPr lang="en-GB"/>
          </a:p>
        </p:txBody>
      </p:sp>
    </p:spTree>
    <p:extLst>
      <p:ext uri="{BB962C8B-B14F-4D97-AF65-F5344CB8AC3E}">
        <p14:creationId xmlns:p14="http://schemas.microsoft.com/office/powerpoint/2010/main" val="16528267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2618873-3AD3-4E10-8062-7CDE4952E346}" type="datetimeFigureOut">
              <a:rPr lang="en-GB" smtClean="0"/>
              <a:t>21/04/2016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39F17BC-03FA-4509-A0AD-C03B20065145}" type="slidenum">
              <a:rPr lang="en-GB" smtClean="0"/>
              <a:t>‹#›</a:t>
            </a:fld>
            <a:endParaRPr lang="en-GB"/>
          </a:p>
        </p:txBody>
      </p:sp>
    </p:spTree>
    <p:extLst>
      <p:ext uri="{BB962C8B-B14F-4D97-AF65-F5344CB8AC3E}">
        <p14:creationId xmlns:p14="http://schemas.microsoft.com/office/powerpoint/2010/main" val="26970972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02618873-3AD3-4E10-8062-7CDE4952E346}" type="datetimeFigureOut">
              <a:rPr lang="en-GB" smtClean="0"/>
              <a:t>21/04/2016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C39F17BC-03FA-4509-A0AD-C03B20065145}" type="slidenum">
              <a:rPr lang="en-GB" smtClean="0"/>
              <a:t>‹#›</a:t>
            </a:fld>
            <a:endParaRPr lang="en-GB"/>
          </a:p>
        </p:txBody>
      </p:sp>
    </p:spTree>
    <p:extLst>
      <p:ext uri="{BB962C8B-B14F-4D97-AF65-F5344CB8AC3E}">
        <p14:creationId xmlns:p14="http://schemas.microsoft.com/office/powerpoint/2010/main" val="43968552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02618873-3AD3-4E10-8062-7CDE4952E346}" type="datetimeFigureOut">
              <a:rPr lang="en-GB" smtClean="0"/>
              <a:t>21/04/2016</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C39F17BC-03FA-4509-A0AD-C03B20065145}" type="slidenum">
              <a:rPr lang="en-GB" smtClean="0"/>
              <a:t>‹#›</a:t>
            </a:fld>
            <a:endParaRPr lang="en-GB"/>
          </a:p>
        </p:txBody>
      </p:sp>
    </p:spTree>
    <p:extLst>
      <p:ext uri="{BB962C8B-B14F-4D97-AF65-F5344CB8AC3E}">
        <p14:creationId xmlns:p14="http://schemas.microsoft.com/office/powerpoint/2010/main" val="16114234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02618873-3AD3-4E10-8062-7CDE4952E346}" type="datetimeFigureOut">
              <a:rPr lang="en-GB" smtClean="0"/>
              <a:t>21/04/2016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C39F17BC-03FA-4509-A0AD-C03B20065145}" type="slidenum">
              <a:rPr lang="en-GB" smtClean="0"/>
              <a:t>‹#›</a:t>
            </a:fld>
            <a:endParaRPr lang="en-GB"/>
          </a:p>
        </p:txBody>
      </p:sp>
    </p:spTree>
    <p:extLst>
      <p:ext uri="{BB962C8B-B14F-4D97-AF65-F5344CB8AC3E}">
        <p14:creationId xmlns:p14="http://schemas.microsoft.com/office/powerpoint/2010/main" val="12571082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2618873-3AD3-4E10-8062-7CDE4952E346}" type="datetimeFigureOut">
              <a:rPr lang="en-GB" smtClean="0"/>
              <a:t>21/04/2016</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C39F17BC-03FA-4509-A0AD-C03B20065145}" type="slidenum">
              <a:rPr lang="en-GB" smtClean="0"/>
              <a:t>‹#›</a:t>
            </a:fld>
            <a:endParaRPr lang="en-GB"/>
          </a:p>
        </p:txBody>
      </p:sp>
    </p:spTree>
    <p:extLst>
      <p:ext uri="{BB962C8B-B14F-4D97-AF65-F5344CB8AC3E}">
        <p14:creationId xmlns:p14="http://schemas.microsoft.com/office/powerpoint/2010/main" val="25229647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2618873-3AD3-4E10-8062-7CDE4952E346}" type="datetimeFigureOut">
              <a:rPr lang="en-GB" smtClean="0"/>
              <a:t>21/04/2016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C39F17BC-03FA-4509-A0AD-C03B20065145}" type="slidenum">
              <a:rPr lang="en-GB" smtClean="0"/>
              <a:t>‹#›</a:t>
            </a:fld>
            <a:endParaRPr lang="en-GB"/>
          </a:p>
        </p:txBody>
      </p:sp>
    </p:spTree>
    <p:extLst>
      <p:ext uri="{BB962C8B-B14F-4D97-AF65-F5344CB8AC3E}">
        <p14:creationId xmlns:p14="http://schemas.microsoft.com/office/powerpoint/2010/main" val="37105899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2618873-3AD3-4E10-8062-7CDE4952E346}" type="datetimeFigureOut">
              <a:rPr lang="en-GB" smtClean="0"/>
              <a:t>21/04/2016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C39F17BC-03FA-4509-A0AD-C03B20065145}" type="slidenum">
              <a:rPr lang="en-GB" smtClean="0"/>
              <a:t>‹#›</a:t>
            </a:fld>
            <a:endParaRPr lang="en-GB"/>
          </a:p>
        </p:txBody>
      </p:sp>
    </p:spTree>
    <p:extLst>
      <p:ext uri="{BB962C8B-B14F-4D97-AF65-F5344CB8AC3E}">
        <p14:creationId xmlns:p14="http://schemas.microsoft.com/office/powerpoint/2010/main" val="64544969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2618873-3AD3-4E10-8062-7CDE4952E346}" type="datetimeFigureOut">
              <a:rPr lang="en-GB" smtClean="0"/>
              <a:t>21/04/2016</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39F17BC-03FA-4509-A0AD-C03B20065145}" type="slidenum">
              <a:rPr lang="en-GB" smtClean="0"/>
              <a:t>‹#›</a:t>
            </a:fld>
            <a:endParaRPr lang="en-GB"/>
          </a:p>
        </p:txBody>
      </p:sp>
    </p:spTree>
    <p:extLst>
      <p:ext uri="{BB962C8B-B14F-4D97-AF65-F5344CB8AC3E}">
        <p14:creationId xmlns:p14="http://schemas.microsoft.com/office/powerpoint/2010/main" val="215718051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11.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hyperlink" Target="http://www.nohatespeechmovement.org/" TargetMode="External"/><Relationship Id="rId7" Type="http://schemas.openxmlformats.org/officeDocument/2006/relationships/hyperlink" Target="mailto:youth.nohatespeech@coe.int" TargetMode="External"/><Relationship Id="rId2" Type="http://schemas.openxmlformats.org/officeDocument/2006/relationships/notesSlide" Target="../notesSlides/notesSlide11.xml"/><Relationship Id="rId1" Type="http://schemas.openxmlformats.org/officeDocument/2006/relationships/slideLayout" Target="../slideLayouts/slideLayout2.xml"/><Relationship Id="rId6" Type="http://schemas.openxmlformats.org/officeDocument/2006/relationships/hyperlink" Target="http://www.youtube.com/nohatespeechmovement" TargetMode="External"/><Relationship Id="rId5" Type="http://schemas.openxmlformats.org/officeDocument/2006/relationships/hyperlink" Target="https://twitter.com/nohate_speech" TargetMode="External"/><Relationship Id="rId4" Type="http://schemas.openxmlformats.org/officeDocument/2006/relationships/hyperlink" Target="http://www.facebook.com/nohatespeech" TargetMode="External"/><Relationship Id="rId9" Type="http://schemas.openxmlformats.org/officeDocument/2006/relationships/image" Target="../media/image3.jpeg"/></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image" Target="../media/image3.jpeg"/></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7.xml"/><Relationship Id="rId6" Type="http://schemas.openxmlformats.org/officeDocument/2006/relationships/image" Target="../media/image3.jpeg"/><Relationship Id="rId5" Type="http://schemas.openxmlformats.org/officeDocument/2006/relationships/image" Target="../media/image1.png"/><Relationship Id="rId4" Type="http://schemas.openxmlformats.org/officeDocument/2006/relationships/image" Target="../media/image5.png"/></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4.xml"/><Relationship Id="rId1" Type="http://schemas.openxmlformats.org/officeDocument/2006/relationships/slideLayout" Target="../slideLayouts/slideLayout7.xml"/><Relationship Id="rId5" Type="http://schemas.openxmlformats.org/officeDocument/2006/relationships/image" Target="../media/image3.jpeg"/><Relationship Id="rId4" Type="http://schemas.openxmlformats.org/officeDocument/2006/relationships/image" Target="../media/image1.png"/></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5.xml"/><Relationship Id="rId1" Type="http://schemas.openxmlformats.org/officeDocument/2006/relationships/slideLayout" Target="../slideLayouts/slideLayout7.xml"/><Relationship Id="rId5" Type="http://schemas.openxmlformats.org/officeDocument/2006/relationships/image" Target="../media/image3.jpeg"/><Relationship Id="rId4" Type="http://schemas.openxmlformats.org/officeDocument/2006/relationships/image" Target="../media/image1.png"/></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7.xml"/><Relationship Id="rId5" Type="http://schemas.openxmlformats.org/officeDocument/2006/relationships/image" Target="../media/image5.png"/><Relationship Id="rId4" Type="http://schemas.openxmlformats.org/officeDocument/2006/relationships/image" Target="../media/image3.jpeg"/></Relationships>
</file>

<file path=ppt/slides/_rels/slide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7.xml"/><Relationship Id="rId1" Type="http://schemas.openxmlformats.org/officeDocument/2006/relationships/slideLayout" Target="../slideLayouts/slideLayout2.xml"/><Relationship Id="rId5" Type="http://schemas.openxmlformats.org/officeDocument/2006/relationships/image" Target="../media/image3.jpeg"/><Relationship Id="rId4" Type="http://schemas.openxmlformats.org/officeDocument/2006/relationships/image" Target="../media/image1.png"/></Relationships>
</file>

<file path=ppt/slides/_rels/slide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8.xml"/><Relationship Id="rId1" Type="http://schemas.openxmlformats.org/officeDocument/2006/relationships/slideLayout" Target="../slideLayouts/slideLayout2.xml"/><Relationship Id="rId6" Type="http://schemas.openxmlformats.org/officeDocument/2006/relationships/image" Target="../media/image8.jpeg"/><Relationship Id="rId5" Type="http://schemas.openxmlformats.org/officeDocument/2006/relationships/image" Target="../media/image3.jpeg"/><Relationship Id="rId4" Type="http://schemas.openxmlformats.org/officeDocument/2006/relationships/image" Target="../media/image1.png"/></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2.xml"/><Relationship Id="rId6" Type="http://schemas.openxmlformats.org/officeDocument/2006/relationships/image" Target="../media/image10.png"/><Relationship Id="rId5" Type="http://schemas.openxmlformats.org/officeDocument/2006/relationships/image" Target="../media/image9.jpeg"/><Relationship Id="rId4" Type="http://schemas.openxmlformats.org/officeDocument/2006/relationships/image" Target="../media/image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p:txBody>
          <a:bodyPr>
            <a:normAutofit/>
          </a:bodyPr>
          <a:lstStyle/>
          <a:p>
            <a:r>
              <a:rPr lang="en-GB" sz="4000" dirty="0" err="1" smtClean="0">
                <a:solidFill>
                  <a:srgbClr val="C01A38"/>
                </a:solidFill>
              </a:rPr>
              <a:t>Gorizia</a:t>
            </a:r>
            <a:r>
              <a:rPr lang="en-GB" sz="4000" dirty="0" smtClean="0">
                <a:solidFill>
                  <a:srgbClr val="C01A38"/>
                </a:solidFill>
              </a:rPr>
              <a:t> Conference</a:t>
            </a:r>
          </a:p>
          <a:p>
            <a:r>
              <a:rPr lang="en-GB" sz="2400" dirty="0" smtClean="0">
                <a:solidFill>
                  <a:schemeClr val="tx1"/>
                </a:solidFill>
              </a:rPr>
              <a:t>29 </a:t>
            </a:r>
            <a:r>
              <a:rPr lang="en-GB" sz="2400" dirty="0" smtClean="0">
                <a:solidFill>
                  <a:schemeClr val="tx1"/>
                </a:solidFill>
              </a:rPr>
              <a:t>April 2016</a:t>
            </a:r>
            <a:endParaRPr lang="en-GB" sz="2400" dirty="0">
              <a:solidFill>
                <a:schemeClr val="tx1"/>
              </a:solidFill>
            </a:endParaRPr>
          </a:p>
        </p:txBody>
      </p:sp>
      <p:pic>
        <p:nvPicPr>
          <p:cNvPr id="4" name="Picture 1"/>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6444208" y="1"/>
            <a:ext cx="2395413" cy="1916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5"/>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267744" y="1772816"/>
            <a:ext cx="4368485" cy="1872208"/>
          </a:xfrm>
          <a:prstGeom prst="rect">
            <a:avLst/>
          </a:prstGeom>
        </p:spPr>
      </p:pic>
    </p:spTree>
    <p:extLst>
      <p:ext uri="{BB962C8B-B14F-4D97-AF65-F5344CB8AC3E}">
        <p14:creationId xmlns:p14="http://schemas.microsoft.com/office/powerpoint/2010/main" val="338490917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l"/>
            <a:r>
              <a:rPr lang="en-GB" sz="4000" b="1" dirty="0" smtClean="0">
                <a:solidFill>
                  <a:srgbClr val="E31A38"/>
                </a:solidFill>
              </a:rPr>
              <a:t>Take Action: </a:t>
            </a:r>
            <a:r>
              <a:rPr lang="en-GB" sz="4000" b="1" dirty="0" smtClean="0">
                <a:solidFill>
                  <a:srgbClr val="E31A38"/>
                </a:solidFill>
              </a:rPr>
              <a:t/>
            </a:r>
            <a:br>
              <a:rPr lang="en-GB" sz="4000" b="1" dirty="0" smtClean="0">
                <a:solidFill>
                  <a:srgbClr val="E31A38"/>
                </a:solidFill>
              </a:rPr>
            </a:br>
            <a:r>
              <a:rPr lang="en-GB" sz="4000" b="1" dirty="0" smtClean="0">
                <a:solidFill>
                  <a:srgbClr val="E31A38"/>
                </a:solidFill>
              </a:rPr>
              <a:t>Action Days 2016</a:t>
            </a:r>
            <a:endParaRPr lang="en-GB" sz="4000" b="1" dirty="0">
              <a:solidFill>
                <a:srgbClr val="E31A38"/>
              </a:solidFill>
            </a:endParaRPr>
          </a:p>
        </p:txBody>
      </p:sp>
      <p:sp>
        <p:nvSpPr>
          <p:cNvPr id="3" name="Content Placeholder 2"/>
          <p:cNvSpPr>
            <a:spLocks noGrp="1"/>
          </p:cNvSpPr>
          <p:nvPr>
            <p:ph idx="1"/>
          </p:nvPr>
        </p:nvSpPr>
        <p:spPr/>
        <p:txBody>
          <a:bodyPr/>
          <a:lstStyle/>
          <a:p>
            <a:pPr marL="342900" lvl="2" indent="-342900"/>
            <a:r>
              <a:rPr lang="en-GB" sz="3200" dirty="0"/>
              <a:t>8 March on sexist hate speech</a:t>
            </a:r>
          </a:p>
          <a:p>
            <a:pPr marL="342900" lvl="2" indent="-342900"/>
            <a:r>
              <a:rPr lang="en-GB" sz="3200" dirty="0" smtClean="0"/>
              <a:t>20 </a:t>
            </a:r>
            <a:r>
              <a:rPr lang="en-GB" sz="3200" dirty="0"/>
              <a:t>June support </a:t>
            </a:r>
            <a:r>
              <a:rPr lang="en-GB" sz="3200" dirty="0" smtClean="0"/>
              <a:t>refugees </a:t>
            </a:r>
            <a:r>
              <a:rPr lang="en-GB" sz="3200" dirty="0"/>
              <a:t>targeted by hate </a:t>
            </a:r>
            <a:r>
              <a:rPr lang="en-GB" sz="3200" dirty="0" smtClean="0"/>
              <a:t>speech</a:t>
            </a:r>
            <a:endParaRPr lang="en-GB" sz="3200" dirty="0"/>
          </a:p>
          <a:p>
            <a:pPr marL="342900" lvl="2" indent="-342900"/>
            <a:r>
              <a:rPr lang="en-GB" sz="3200" dirty="0"/>
              <a:t>22 July for the </a:t>
            </a:r>
            <a:r>
              <a:rPr lang="en-GB" sz="3200" dirty="0" smtClean="0"/>
              <a:t>victims </a:t>
            </a:r>
            <a:r>
              <a:rPr lang="en-GB" sz="3200" dirty="0"/>
              <a:t>of h</a:t>
            </a:r>
            <a:r>
              <a:rPr lang="en-GB" sz="3200" dirty="0" smtClean="0"/>
              <a:t>ate </a:t>
            </a:r>
            <a:r>
              <a:rPr lang="en-GB" sz="3200" dirty="0"/>
              <a:t>c</a:t>
            </a:r>
            <a:r>
              <a:rPr lang="en-GB" sz="3200" dirty="0" smtClean="0"/>
              <a:t>rime</a:t>
            </a:r>
            <a:endParaRPr lang="en-GB" sz="3200" dirty="0"/>
          </a:p>
          <a:p>
            <a:pPr marL="342900" lvl="2" indent="-342900"/>
            <a:r>
              <a:rPr lang="en-GB" sz="3200" dirty="0"/>
              <a:t>9 November combating </a:t>
            </a:r>
            <a:r>
              <a:rPr lang="en-GB" sz="3200" dirty="0" err="1"/>
              <a:t>A</a:t>
            </a:r>
            <a:r>
              <a:rPr lang="en-GB" sz="3200" dirty="0" err="1" smtClean="0"/>
              <a:t>ntisemitic</a:t>
            </a:r>
            <a:r>
              <a:rPr lang="en-GB" sz="3200" dirty="0" smtClean="0"/>
              <a:t> </a:t>
            </a:r>
            <a:r>
              <a:rPr lang="en-GB" sz="3200" dirty="0"/>
              <a:t>hate speech</a:t>
            </a:r>
          </a:p>
          <a:p>
            <a:pPr marL="342900" lvl="2" indent="-342900"/>
            <a:r>
              <a:rPr lang="en-GB" sz="3200" dirty="0"/>
              <a:t>10 December on </a:t>
            </a:r>
            <a:r>
              <a:rPr lang="en-GB" sz="3200" dirty="0" smtClean="0"/>
              <a:t>human rights online</a:t>
            </a:r>
            <a:endParaRPr lang="en-GB" sz="3200" dirty="0"/>
          </a:p>
        </p:txBody>
      </p:sp>
      <p:grpSp>
        <p:nvGrpSpPr>
          <p:cNvPr id="4" name="Group 3"/>
          <p:cNvGrpSpPr/>
          <p:nvPr/>
        </p:nvGrpSpPr>
        <p:grpSpPr>
          <a:xfrm>
            <a:off x="6084168" y="404664"/>
            <a:ext cx="2271502" cy="1152128"/>
            <a:chOff x="5828568" y="83225"/>
            <a:chExt cx="3135598" cy="1501062"/>
          </a:xfrm>
        </p:grpSpPr>
        <p:pic>
          <p:nvPicPr>
            <p:cNvPr id="5" name="Picture 1"/>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086597" y="83225"/>
              <a:ext cx="1877569" cy="1501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3" descr="F:\Basic CoE Docs\Logos\Hate Speech\No-Hate_900x900px.jp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5828568" y="228600"/>
              <a:ext cx="1258029" cy="1258029"/>
            </a:xfrm>
            <a:prstGeom prst="rect">
              <a:avLst/>
            </a:prstGeom>
            <a:noFill/>
            <a:extLst>
              <a:ext uri="{909E8E84-426E-40DD-AFC4-6F175D3DCCD1}">
                <a14:hiddenFill xmlns:a14="http://schemas.microsoft.com/office/drawing/2010/main">
                  <a:solidFill>
                    <a:srgbClr val="FFFFFF"/>
                  </a:solidFill>
                </a14:hiddenFill>
              </a:ext>
            </a:extLst>
          </p:spPr>
        </p:pic>
      </p:grpSp>
    </p:spTree>
    <p:extLst>
      <p:ext uri="{BB962C8B-B14F-4D97-AF65-F5344CB8AC3E}">
        <p14:creationId xmlns:p14="http://schemas.microsoft.com/office/powerpoint/2010/main" val="168266630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GB" b="1" dirty="0" smtClean="0">
                <a:solidFill>
                  <a:srgbClr val="E31A38"/>
                </a:solidFill>
              </a:rPr>
              <a:t>How to join</a:t>
            </a:r>
            <a:endParaRPr lang="en-GB" b="1" dirty="0">
              <a:solidFill>
                <a:srgbClr val="E31A38"/>
              </a:solidFill>
            </a:endParaRPr>
          </a:p>
        </p:txBody>
      </p:sp>
      <p:sp>
        <p:nvSpPr>
          <p:cNvPr id="3" name="Content Placeholder 2"/>
          <p:cNvSpPr>
            <a:spLocks noGrp="1"/>
          </p:cNvSpPr>
          <p:nvPr>
            <p:ph idx="1"/>
          </p:nvPr>
        </p:nvSpPr>
        <p:spPr/>
        <p:txBody>
          <a:bodyPr>
            <a:normAutofit/>
          </a:bodyPr>
          <a:lstStyle/>
          <a:p>
            <a:pPr lvl="0"/>
            <a:r>
              <a:rPr lang="en-GB" dirty="0"/>
              <a:t>Internet </a:t>
            </a:r>
            <a:r>
              <a:rPr lang="en-GB" u="sng" dirty="0">
                <a:hlinkClick r:id="rId3"/>
              </a:rPr>
              <a:t>www.nohatespeechmovement.org</a:t>
            </a:r>
            <a:r>
              <a:rPr lang="en-GB" dirty="0"/>
              <a:t>  </a:t>
            </a:r>
          </a:p>
          <a:p>
            <a:pPr lvl="0"/>
            <a:r>
              <a:rPr lang="en-GB" dirty="0"/>
              <a:t>Facebook </a:t>
            </a:r>
            <a:r>
              <a:rPr lang="en-GB" u="sng" dirty="0">
                <a:hlinkClick r:id="rId4"/>
              </a:rPr>
              <a:t>www.facebook.com/nohatespeech</a:t>
            </a:r>
            <a:endParaRPr lang="en-GB" dirty="0"/>
          </a:p>
          <a:p>
            <a:pPr lvl="0"/>
            <a:r>
              <a:rPr lang="en-GB" dirty="0"/>
              <a:t>Twitter </a:t>
            </a:r>
            <a:r>
              <a:rPr lang="en-GB" u="sng" dirty="0">
                <a:hlinkClick r:id="rId5"/>
              </a:rPr>
              <a:t>https://twitter.com/nohate_speech</a:t>
            </a:r>
            <a:r>
              <a:rPr lang="en-GB" dirty="0"/>
              <a:t> #</a:t>
            </a:r>
            <a:r>
              <a:rPr lang="en-GB" dirty="0" err="1"/>
              <a:t>nohatespeech</a:t>
            </a:r>
            <a:r>
              <a:rPr lang="en-GB" dirty="0"/>
              <a:t> </a:t>
            </a:r>
          </a:p>
          <a:p>
            <a:pPr lvl="0"/>
            <a:r>
              <a:rPr lang="en-GB" dirty="0" err="1"/>
              <a:t>Youtube</a:t>
            </a:r>
            <a:r>
              <a:rPr lang="en-GB" dirty="0"/>
              <a:t>: </a:t>
            </a:r>
            <a:r>
              <a:rPr lang="en-GB" sz="2800" u="sng" dirty="0">
                <a:hlinkClick r:id="rId6"/>
              </a:rPr>
              <a:t>www.youtube.com/nohatespeechmovement</a:t>
            </a:r>
            <a:endParaRPr lang="en-GB" sz="2800" u="sng" dirty="0"/>
          </a:p>
          <a:p>
            <a:r>
              <a:rPr lang="en-GB" dirty="0" smtClean="0"/>
              <a:t>Join the national campaigns</a:t>
            </a:r>
          </a:p>
          <a:p>
            <a:r>
              <a:rPr lang="en-GB" dirty="0" smtClean="0"/>
              <a:t>Email: </a:t>
            </a:r>
            <a:r>
              <a:rPr lang="en-GB" dirty="0" smtClean="0">
                <a:hlinkClick r:id="rId7"/>
              </a:rPr>
              <a:t>youth.nohatespeech@coe.int</a:t>
            </a:r>
            <a:r>
              <a:rPr lang="en-GB" dirty="0" smtClean="0"/>
              <a:t> </a:t>
            </a:r>
            <a:endParaRPr lang="en-GB" dirty="0"/>
          </a:p>
        </p:txBody>
      </p:sp>
      <p:grpSp>
        <p:nvGrpSpPr>
          <p:cNvPr id="4" name="Group 3"/>
          <p:cNvGrpSpPr/>
          <p:nvPr/>
        </p:nvGrpSpPr>
        <p:grpSpPr>
          <a:xfrm>
            <a:off x="6084168" y="404664"/>
            <a:ext cx="2271502" cy="1152128"/>
            <a:chOff x="5828568" y="83225"/>
            <a:chExt cx="3135598" cy="1501062"/>
          </a:xfrm>
        </p:grpSpPr>
        <p:pic>
          <p:nvPicPr>
            <p:cNvPr id="5" name="Picture 1"/>
            <p:cNvPicPr>
              <a:picLocks noChangeAspect="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7086597" y="83225"/>
              <a:ext cx="1877569" cy="1501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3" descr="F:\Basic CoE Docs\Logos\Hate Speech\No-Hate_900x900px.jpg"/>
            <p:cNvPicPr>
              <a:picLocks noChangeAspect="1" noChangeArrowheads="1"/>
            </p:cNvPicPr>
            <p:nvPr/>
          </p:nvPicPr>
          <p:blipFill>
            <a:blip r:embed="rId9" cstate="print">
              <a:extLst>
                <a:ext uri="{28A0092B-C50C-407E-A947-70E740481C1C}">
                  <a14:useLocalDpi xmlns:a14="http://schemas.microsoft.com/office/drawing/2010/main" val="0"/>
                </a:ext>
              </a:extLst>
            </a:blip>
            <a:srcRect/>
            <a:stretch>
              <a:fillRect/>
            </a:stretch>
          </p:blipFill>
          <p:spPr bwMode="auto">
            <a:xfrm>
              <a:off x="5828568" y="228600"/>
              <a:ext cx="1258029" cy="1258029"/>
            </a:xfrm>
            <a:prstGeom prst="rect">
              <a:avLst/>
            </a:prstGeom>
            <a:noFill/>
            <a:extLst>
              <a:ext uri="{909E8E84-426E-40DD-AFC4-6F175D3DCCD1}">
                <a14:hiddenFill xmlns:a14="http://schemas.microsoft.com/office/drawing/2010/main">
                  <a:solidFill>
                    <a:srgbClr val="FFFFFF"/>
                  </a:solidFill>
                </a14:hiddenFill>
              </a:ext>
            </a:extLst>
          </p:spPr>
        </p:pic>
      </p:grpSp>
    </p:spTree>
    <p:extLst>
      <p:ext uri="{BB962C8B-B14F-4D97-AF65-F5344CB8AC3E}">
        <p14:creationId xmlns:p14="http://schemas.microsoft.com/office/powerpoint/2010/main" val="255915304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2"/>
          <p:cNvSpPr txBox="1">
            <a:spLocks/>
          </p:cNvSpPr>
          <p:nvPr/>
        </p:nvSpPr>
        <p:spPr>
          <a:xfrm>
            <a:off x="323528" y="1577589"/>
            <a:ext cx="8496944" cy="1299878"/>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l"/>
            <a:r>
              <a:rPr lang="en-GB" dirty="0">
                <a:solidFill>
                  <a:schemeClr val="tx1"/>
                </a:solidFill>
              </a:rPr>
              <a:t>C</a:t>
            </a:r>
            <a:r>
              <a:rPr lang="en-GB" dirty="0" smtClean="0">
                <a:solidFill>
                  <a:schemeClr val="tx1"/>
                </a:solidFill>
              </a:rPr>
              <a:t>ombating hate speech by mobilising young people </a:t>
            </a:r>
          </a:p>
          <a:p>
            <a:pPr algn="l"/>
            <a:endParaRPr lang="en-GB" dirty="0" smtClean="0">
              <a:solidFill>
                <a:srgbClr val="FF0000"/>
              </a:solidFill>
            </a:endParaRPr>
          </a:p>
        </p:txBody>
      </p:sp>
      <p:grpSp>
        <p:nvGrpSpPr>
          <p:cNvPr id="7" name="Group 6"/>
          <p:cNvGrpSpPr/>
          <p:nvPr/>
        </p:nvGrpSpPr>
        <p:grpSpPr>
          <a:xfrm>
            <a:off x="6084168" y="404664"/>
            <a:ext cx="2271502" cy="1152128"/>
            <a:chOff x="5828568" y="83225"/>
            <a:chExt cx="3135598" cy="1501062"/>
          </a:xfrm>
        </p:grpSpPr>
        <p:pic>
          <p:nvPicPr>
            <p:cNvPr id="10" name="Picture 1"/>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086597" y="83225"/>
              <a:ext cx="1877569" cy="1501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 name="Picture 3" descr="F:\Basic CoE Docs\Logos\Hate Speech\No-Hate_900x900px.jp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5828568" y="228600"/>
              <a:ext cx="1258029" cy="1258029"/>
            </a:xfrm>
            <a:prstGeom prst="rect">
              <a:avLst/>
            </a:prstGeom>
            <a:noFill/>
            <a:extLst>
              <a:ext uri="{909E8E84-426E-40DD-AFC4-6F175D3DCCD1}">
                <a14:hiddenFill xmlns:a14="http://schemas.microsoft.com/office/drawing/2010/main">
                  <a:solidFill>
                    <a:srgbClr val="FFFFFF"/>
                  </a:solidFill>
                </a14:hiddenFill>
              </a:ext>
            </a:extLst>
          </p:spPr>
        </p:pic>
      </p:grpSp>
      <p:sp>
        <p:nvSpPr>
          <p:cNvPr id="8" name="Title 7"/>
          <p:cNvSpPr txBox="1">
            <a:spLocks/>
          </p:cNvSpPr>
          <p:nvPr/>
        </p:nvSpPr>
        <p:spPr>
          <a:xfrm>
            <a:off x="457200" y="274638"/>
            <a:ext cx="8229600" cy="11430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n-GB" sz="4000" b="1" dirty="0" smtClean="0">
                <a:solidFill>
                  <a:srgbClr val="E31A38"/>
                </a:solidFill>
              </a:rPr>
              <a:t>Why a Campaign?</a:t>
            </a:r>
            <a:endParaRPr lang="en-GB" sz="4000" dirty="0"/>
          </a:p>
        </p:txBody>
      </p:sp>
      <p:sp>
        <p:nvSpPr>
          <p:cNvPr id="9" name="Content Placeholder 2"/>
          <p:cNvSpPr txBox="1">
            <a:spLocks/>
          </p:cNvSpPr>
          <p:nvPr/>
        </p:nvSpPr>
        <p:spPr>
          <a:xfrm>
            <a:off x="459472" y="2636912"/>
            <a:ext cx="7896198" cy="4032448"/>
          </a:xfrm>
          <a:prstGeom prst="rect">
            <a:avLst/>
          </a:prstGeom>
        </p:spPr>
        <p:txBody>
          <a:bodyPr vert="horz" lIns="91440" tIns="45720" rIns="91440" bIns="45720" rtlCol="0">
            <a:normAutofit fontScale="70000" lnSpcReduction="20000"/>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marL="457200" indent="-457200" algn="l">
              <a:buFontTx/>
              <a:buChar char="-"/>
            </a:pPr>
            <a:endParaRPr lang="en-GB" sz="3900" dirty="0" smtClean="0">
              <a:solidFill>
                <a:schemeClr val="tx1"/>
              </a:solidFill>
            </a:endParaRPr>
          </a:p>
          <a:p>
            <a:pPr marL="457200" indent="-457200" algn="l">
              <a:buFontTx/>
              <a:buChar char="-"/>
            </a:pPr>
            <a:r>
              <a:rPr lang="en-GB" sz="3900" dirty="0" err="1" smtClean="0">
                <a:solidFill>
                  <a:schemeClr val="tx1"/>
                </a:solidFill>
              </a:rPr>
              <a:t>Utøya</a:t>
            </a:r>
            <a:r>
              <a:rPr lang="en-GB" sz="3900" dirty="0" smtClean="0">
                <a:solidFill>
                  <a:schemeClr val="tx1"/>
                </a:solidFill>
              </a:rPr>
              <a:t> terror attack in 2011</a:t>
            </a:r>
            <a:endParaRPr lang="en-GB" sz="3900" dirty="0">
              <a:solidFill>
                <a:schemeClr val="tx1"/>
              </a:solidFill>
            </a:endParaRPr>
          </a:p>
          <a:p>
            <a:pPr marL="457200" indent="-457200" algn="l">
              <a:buFontTx/>
              <a:buChar char="-"/>
            </a:pPr>
            <a:endParaRPr lang="en-GB" dirty="0" smtClean="0">
              <a:solidFill>
                <a:schemeClr val="tx1"/>
              </a:solidFill>
            </a:endParaRPr>
          </a:p>
          <a:p>
            <a:pPr marL="457200" indent="-457200" algn="l">
              <a:buFontTx/>
              <a:buChar char="-"/>
            </a:pPr>
            <a:r>
              <a:rPr lang="en-GB" sz="3800" dirty="0" smtClean="0">
                <a:solidFill>
                  <a:schemeClr val="tx1"/>
                </a:solidFill>
              </a:rPr>
              <a:t>Incidence of suicide caused by cyber-bullying</a:t>
            </a:r>
          </a:p>
          <a:p>
            <a:pPr marL="457200" indent="-457200" algn="l">
              <a:buFontTx/>
              <a:buChar char="-"/>
            </a:pPr>
            <a:endParaRPr lang="en-GB" sz="3800" dirty="0" smtClean="0">
              <a:solidFill>
                <a:schemeClr val="tx1"/>
              </a:solidFill>
            </a:endParaRPr>
          </a:p>
          <a:p>
            <a:pPr marL="457200" indent="-457200" algn="l">
              <a:buFontTx/>
              <a:buChar char="-"/>
            </a:pPr>
            <a:r>
              <a:rPr lang="en-GB" sz="3800" dirty="0" smtClean="0">
                <a:solidFill>
                  <a:schemeClr val="tx1"/>
                </a:solidFill>
              </a:rPr>
              <a:t>Joint Council of Youth recognised a gap in work on human rights on-line</a:t>
            </a:r>
          </a:p>
          <a:p>
            <a:pPr marL="457200" indent="-457200" algn="l">
              <a:buFontTx/>
              <a:buChar char="-"/>
            </a:pPr>
            <a:endParaRPr lang="en-GB" sz="3800" dirty="0">
              <a:solidFill>
                <a:schemeClr val="tx1"/>
              </a:solidFill>
            </a:endParaRPr>
          </a:p>
          <a:p>
            <a:pPr marL="457200" indent="-457200" algn="l">
              <a:buFontTx/>
              <a:buChar char="-"/>
            </a:pPr>
            <a:r>
              <a:rPr lang="en-GB" sz="3800" dirty="0" smtClean="0">
                <a:solidFill>
                  <a:schemeClr val="tx1"/>
                </a:solidFill>
              </a:rPr>
              <a:t>Project initiated in 2013 to raise awareness and help prevent a trend being set</a:t>
            </a:r>
            <a:endParaRPr lang="en-GB" sz="3800" dirty="0" smtClean="0">
              <a:solidFill>
                <a:srgbClr val="FF0000"/>
              </a:solidFill>
            </a:endParaRPr>
          </a:p>
        </p:txBody>
      </p:sp>
    </p:spTree>
    <p:extLst>
      <p:ext uri="{BB962C8B-B14F-4D97-AF65-F5344CB8AC3E}">
        <p14:creationId xmlns:p14="http://schemas.microsoft.com/office/powerpoint/2010/main" val="48208718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txBox="1">
            <a:spLocks noChangeArrowheads="1"/>
          </p:cNvSpPr>
          <p:nvPr/>
        </p:nvSpPr>
        <p:spPr>
          <a:xfrm>
            <a:off x="457200" y="274638"/>
            <a:ext cx="8229600" cy="1143000"/>
          </a:xfrm>
          <a:prstGeom prst="rect">
            <a:avLst/>
          </a:prstGeom>
        </p:spPr>
        <p:txBody>
          <a:bodyPr>
            <a:normAutofit fontScale="975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defRPr/>
            </a:pPr>
            <a:r>
              <a:rPr lang="en-GB" sz="4800" dirty="0" smtClean="0">
                <a:solidFill>
                  <a:srgbClr val="E31A38"/>
                </a:solidFill>
                <a:latin typeface="Arial" panose="020B0604020202020204" pitchFamily="34" charset="0"/>
              </a:rPr>
              <a:t>Council of Europe</a:t>
            </a:r>
          </a:p>
        </p:txBody>
      </p:sp>
      <p:sp>
        <p:nvSpPr>
          <p:cNvPr id="3" name="Text Box 2"/>
          <p:cNvSpPr txBox="1">
            <a:spLocks noChangeArrowheads="1"/>
          </p:cNvSpPr>
          <p:nvPr/>
        </p:nvSpPr>
        <p:spPr bwMode="auto">
          <a:xfrm>
            <a:off x="323850" y="1628775"/>
            <a:ext cx="8551863" cy="19224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itchFamily="34" charset="0"/>
                <a:cs typeface="Arial" pitchFamily="34" charset="0"/>
              </a:defRPr>
            </a:lvl1pPr>
            <a:lvl2pPr marL="742950" indent="-285750">
              <a:defRPr>
                <a:solidFill>
                  <a:schemeClr val="tx1"/>
                </a:solidFill>
                <a:latin typeface="Arial" pitchFamily="34" charset="0"/>
                <a:cs typeface="Arial" pitchFamily="34" charset="0"/>
              </a:defRPr>
            </a:lvl2pPr>
            <a:lvl3pPr marL="1143000" indent="-228600">
              <a:defRPr>
                <a:solidFill>
                  <a:schemeClr val="tx1"/>
                </a:solidFill>
                <a:latin typeface="Arial" pitchFamily="34" charset="0"/>
                <a:cs typeface="Arial" pitchFamily="34" charset="0"/>
              </a:defRPr>
            </a:lvl3pPr>
            <a:lvl4pPr marL="1600200" indent="-228600">
              <a:defRPr>
                <a:solidFill>
                  <a:schemeClr val="tx1"/>
                </a:solidFill>
                <a:latin typeface="Arial" pitchFamily="34" charset="0"/>
                <a:cs typeface="Arial" pitchFamily="34" charset="0"/>
              </a:defRPr>
            </a:lvl4pPr>
            <a:lvl5pPr marL="2057400" indent="-228600">
              <a:defRPr>
                <a:solidFill>
                  <a:schemeClr val="tx1"/>
                </a:solidFill>
                <a:latin typeface="Arial" pitchFamily="34" charset="0"/>
                <a:cs typeface="Arial" pitchFamily="34" charset="0"/>
              </a:defRPr>
            </a:lvl5pPr>
            <a:lvl6pPr marL="2514600" indent="-228600" fontAlgn="base">
              <a:spcBef>
                <a:spcPct val="0"/>
              </a:spcBef>
              <a:spcAft>
                <a:spcPct val="0"/>
              </a:spcAft>
              <a:defRPr>
                <a:solidFill>
                  <a:schemeClr val="tx1"/>
                </a:solidFill>
                <a:latin typeface="Arial" pitchFamily="34" charset="0"/>
                <a:cs typeface="Arial" pitchFamily="34" charset="0"/>
              </a:defRPr>
            </a:lvl6pPr>
            <a:lvl7pPr marL="2971800" indent="-228600" fontAlgn="base">
              <a:spcBef>
                <a:spcPct val="0"/>
              </a:spcBef>
              <a:spcAft>
                <a:spcPct val="0"/>
              </a:spcAft>
              <a:defRPr>
                <a:solidFill>
                  <a:schemeClr val="tx1"/>
                </a:solidFill>
                <a:latin typeface="Arial" pitchFamily="34" charset="0"/>
                <a:cs typeface="Arial" pitchFamily="34" charset="0"/>
              </a:defRPr>
            </a:lvl7pPr>
            <a:lvl8pPr marL="3429000" indent="-228600" fontAlgn="base">
              <a:spcBef>
                <a:spcPct val="0"/>
              </a:spcBef>
              <a:spcAft>
                <a:spcPct val="0"/>
              </a:spcAft>
              <a:defRPr>
                <a:solidFill>
                  <a:schemeClr val="tx1"/>
                </a:solidFill>
                <a:latin typeface="Arial" pitchFamily="34" charset="0"/>
                <a:cs typeface="Arial" pitchFamily="34" charset="0"/>
              </a:defRPr>
            </a:lvl8pPr>
            <a:lvl9pPr marL="3886200" indent="-228600" fontAlgn="base">
              <a:spcBef>
                <a:spcPct val="0"/>
              </a:spcBef>
              <a:spcAft>
                <a:spcPct val="0"/>
              </a:spcAft>
              <a:defRPr>
                <a:solidFill>
                  <a:schemeClr val="tx1"/>
                </a:solidFill>
                <a:latin typeface="Arial" pitchFamily="34" charset="0"/>
                <a:cs typeface="Arial" pitchFamily="34" charset="0"/>
              </a:defRPr>
            </a:lvl9pPr>
          </a:lstStyle>
          <a:p>
            <a:pPr algn="ctr">
              <a:spcBef>
                <a:spcPct val="50000"/>
              </a:spcBef>
            </a:pPr>
            <a:r>
              <a:rPr lang="en-GB" altLang="en-US" sz="3600" b="1" dirty="0">
                <a:latin typeface="Tahoma" pitchFamily="34" charset="0"/>
                <a:ea typeface="ＭＳ Ｐゴシック" pitchFamily="34" charset="-128"/>
              </a:rPr>
              <a:t>Human Rights, Democracy, </a:t>
            </a:r>
          </a:p>
          <a:p>
            <a:pPr algn="ctr">
              <a:spcBef>
                <a:spcPct val="50000"/>
              </a:spcBef>
            </a:pPr>
            <a:r>
              <a:rPr lang="en-GB" altLang="en-US" sz="3600" b="1" dirty="0">
                <a:latin typeface="Tahoma" pitchFamily="34" charset="0"/>
                <a:ea typeface="ＭＳ Ｐゴシック" pitchFamily="34" charset="-128"/>
              </a:rPr>
              <a:t>Rule of Law</a:t>
            </a:r>
          </a:p>
          <a:p>
            <a:pPr algn="ctr">
              <a:spcBef>
                <a:spcPct val="50000"/>
              </a:spcBef>
            </a:pPr>
            <a:r>
              <a:rPr lang="en-GB" altLang="en-US" sz="2000" b="1" dirty="0">
                <a:solidFill>
                  <a:srgbClr val="E31A38"/>
                </a:solidFill>
                <a:latin typeface="Tahoma" pitchFamily="34" charset="0"/>
                <a:ea typeface="ＭＳ Ｐゴシック" pitchFamily="34" charset="-128"/>
              </a:rPr>
              <a:t>1949 – 47 states</a:t>
            </a:r>
            <a:endParaRPr lang="en-US" altLang="en-US" sz="2000" b="1" dirty="0">
              <a:solidFill>
                <a:srgbClr val="E31A38"/>
              </a:solidFill>
              <a:latin typeface="Tahoma" pitchFamily="34" charset="0"/>
              <a:ea typeface="ＭＳ Ｐゴシック" pitchFamily="34" charset="-128"/>
            </a:endParaRPr>
          </a:p>
        </p:txBody>
      </p:sp>
      <p:pic>
        <p:nvPicPr>
          <p:cNvPr id="4"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3573463"/>
            <a:ext cx="9251950" cy="23510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5949950"/>
            <a:ext cx="9144000" cy="908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6" name="Group 5"/>
          <p:cNvGrpSpPr/>
          <p:nvPr/>
        </p:nvGrpSpPr>
        <p:grpSpPr>
          <a:xfrm>
            <a:off x="6084168" y="260648"/>
            <a:ext cx="2271502" cy="1152128"/>
            <a:chOff x="5828568" y="83225"/>
            <a:chExt cx="3135598" cy="1501062"/>
          </a:xfrm>
        </p:grpSpPr>
        <p:pic>
          <p:nvPicPr>
            <p:cNvPr id="7" name="Picture 1"/>
            <p:cNvPicPr>
              <a:picLocks noChangeAspect="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7086597" y="83225"/>
              <a:ext cx="1877569" cy="1501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Picture 3" descr="F:\Basic CoE Docs\Logos\Hate Speech\No-Hate_900x900px.jpg"/>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5828568" y="228600"/>
              <a:ext cx="1258029" cy="1258029"/>
            </a:xfrm>
            <a:prstGeom prst="rect">
              <a:avLst/>
            </a:prstGeom>
            <a:noFill/>
            <a:extLst>
              <a:ext uri="{909E8E84-426E-40DD-AFC4-6F175D3DCCD1}">
                <a14:hiddenFill xmlns:a14="http://schemas.microsoft.com/office/drawing/2010/main">
                  <a:solidFill>
                    <a:srgbClr val="FFFFFF"/>
                  </a:solidFill>
                </a14:hiddenFill>
              </a:ext>
            </a:extLst>
          </p:spPr>
        </p:pic>
      </p:grpSp>
    </p:spTree>
    <p:extLst>
      <p:ext uri="{BB962C8B-B14F-4D97-AF65-F5344CB8AC3E}">
        <p14:creationId xmlns:p14="http://schemas.microsoft.com/office/powerpoint/2010/main" val="287220093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5949950"/>
            <a:ext cx="9144000" cy="908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3" name="Group 2"/>
          <p:cNvGrpSpPr/>
          <p:nvPr/>
        </p:nvGrpSpPr>
        <p:grpSpPr>
          <a:xfrm>
            <a:off x="6084168" y="260648"/>
            <a:ext cx="2271502" cy="1152128"/>
            <a:chOff x="5828568" y="83225"/>
            <a:chExt cx="3135598" cy="1501062"/>
          </a:xfrm>
        </p:grpSpPr>
        <p:pic>
          <p:nvPicPr>
            <p:cNvPr id="4" name="Picture 1"/>
            <p:cNvPicPr>
              <a:picLocks noChangeAspect="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086597" y="83225"/>
              <a:ext cx="1877569" cy="1501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3" descr="F:\Basic CoE Docs\Logos\Hate Speech\No-Hate_900x900px.jpg"/>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5828568" y="228600"/>
              <a:ext cx="1258029" cy="1258029"/>
            </a:xfrm>
            <a:prstGeom prst="rect">
              <a:avLst/>
            </a:prstGeom>
            <a:noFill/>
            <a:extLst>
              <a:ext uri="{909E8E84-426E-40DD-AFC4-6F175D3DCCD1}">
                <a14:hiddenFill xmlns:a14="http://schemas.microsoft.com/office/drawing/2010/main">
                  <a:solidFill>
                    <a:srgbClr val="FFFFFF"/>
                  </a:solidFill>
                </a14:hiddenFill>
              </a:ext>
            </a:extLst>
          </p:spPr>
        </p:pic>
      </p:grpSp>
      <p:sp>
        <p:nvSpPr>
          <p:cNvPr id="6" name="Title 7"/>
          <p:cNvSpPr txBox="1">
            <a:spLocks/>
          </p:cNvSpPr>
          <p:nvPr/>
        </p:nvSpPr>
        <p:spPr>
          <a:xfrm>
            <a:off x="457200" y="274638"/>
            <a:ext cx="8229600" cy="1143000"/>
          </a:xfrm>
          <a:prstGeom prst="rect">
            <a:avLst/>
          </a:prstGeom>
        </p:spPr>
        <p:txBody>
          <a:bodyPr vert="horz" lIns="91440" tIns="45720" rIns="91440" bIns="45720" rtlCol="0" anchor="ctr">
            <a:normAutofit fontScale="92500" lnSpcReduction="1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n-GB" sz="4000" b="1" dirty="0" smtClean="0">
                <a:solidFill>
                  <a:srgbClr val="E31A38"/>
                </a:solidFill>
              </a:rPr>
              <a:t>ECRI Recommendation 15</a:t>
            </a:r>
          </a:p>
          <a:p>
            <a:pPr algn="l"/>
            <a:r>
              <a:rPr lang="en-GB" sz="4000" b="1" dirty="0">
                <a:solidFill>
                  <a:srgbClr val="E31A38"/>
                </a:solidFill>
              </a:rPr>
              <a:t>o</a:t>
            </a:r>
            <a:r>
              <a:rPr lang="en-GB" sz="4000" b="1" dirty="0" smtClean="0">
                <a:solidFill>
                  <a:srgbClr val="E31A38"/>
                </a:solidFill>
              </a:rPr>
              <a:t>n Hate Speech</a:t>
            </a:r>
            <a:endParaRPr lang="en-GB" sz="4000" dirty="0">
              <a:solidFill>
                <a:srgbClr val="E31A38"/>
              </a:solidFill>
            </a:endParaRPr>
          </a:p>
        </p:txBody>
      </p:sp>
      <p:sp>
        <p:nvSpPr>
          <p:cNvPr id="8" name="Content Placeholder 2"/>
          <p:cNvSpPr txBox="1">
            <a:spLocks/>
          </p:cNvSpPr>
          <p:nvPr/>
        </p:nvSpPr>
        <p:spPr>
          <a:xfrm>
            <a:off x="459472" y="1700808"/>
            <a:ext cx="7896198" cy="4032448"/>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l"/>
            <a:endParaRPr lang="en-GB" sz="3800" dirty="0" smtClean="0">
              <a:solidFill>
                <a:srgbClr val="FF0000"/>
              </a:solidFill>
            </a:endParaRPr>
          </a:p>
        </p:txBody>
      </p:sp>
      <p:sp>
        <p:nvSpPr>
          <p:cNvPr id="9" name="Content Placeholder 2"/>
          <p:cNvSpPr txBox="1">
            <a:spLocks/>
          </p:cNvSpPr>
          <p:nvPr/>
        </p:nvSpPr>
        <p:spPr>
          <a:xfrm>
            <a:off x="459472" y="1628800"/>
            <a:ext cx="8227328" cy="4032448"/>
          </a:xfrm>
          <a:prstGeom prst="rect">
            <a:avLst/>
          </a:prstGeom>
        </p:spPr>
        <p:txBody>
          <a:bodyPr vert="horz" lIns="91440" tIns="45720" rIns="91440" bIns="45720" rtlCol="0">
            <a:normAutofit fontScale="85000" lnSpcReduction="20000"/>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marL="571500" indent="-571500" algn="l">
              <a:buFontTx/>
              <a:buChar char="-"/>
            </a:pPr>
            <a:r>
              <a:rPr lang="en-GB" sz="3800" dirty="0" smtClean="0">
                <a:solidFill>
                  <a:schemeClr val="tx1"/>
                </a:solidFill>
              </a:rPr>
              <a:t>What is hate Speech and incitement?</a:t>
            </a:r>
          </a:p>
          <a:p>
            <a:pPr marL="571500" indent="-571500" algn="l">
              <a:buFontTx/>
              <a:buChar char="-"/>
            </a:pPr>
            <a:r>
              <a:rPr lang="en-GB" sz="3800" dirty="0" smtClean="0">
                <a:solidFill>
                  <a:schemeClr val="tx1"/>
                </a:solidFill>
              </a:rPr>
              <a:t>React to hate Speech by Public figures</a:t>
            </a:r>
          </a:p>
          <a:p>
            <a:pPr marL="571500" indent="-571500" algn="l">
              <a:buFontTx/>
              <a:buChar char="-"/>
            </a:pPr>
            <a:r>
              <a:rPr lang="en-GB" sz="3800" dirty="0" smtClean="0">
                <a:solidFill>
                  <a:schemeClr val="tx1"/>
                </a:solidFill>
              </a:rPr>
              <a:t>Self regulation of Media</a:t>
            </a:r>
          </a:p>
          <a:p>
            <a:pPr marL="571500" indent="-571500" algn="l">
              <a:buFontTx/>
              <a:buChar char="-"/>
            </a:pPr>
            <a:r>
              <a:rPr lang="en-GB" sz="3800" dirty="0" smtClean="0">
                <a:solidFill>
                  <a:schemeClr val="tx1"/>
                </a:solidFill>
              </a:rPr>
              <a:t>Withdraw support from political parties using hate speech</a:t>
            </a:r>
          </a:p>
          <a:p>
            <a:pPr marL="571500" indent="-571500" algn="l">
              <a:buFontTx/>
              <a:buChar char="-"/>
            </a:pPr>
            <a:r>
              <a:rPr lang="en-GB" sz="3800" dirty="0" smtClean="0">
                <a:solidFill>
                  <a:schemeClr val="tx1"/>
                </a:solidFill>
              </a:rPr>
              <a:t>Raise awareness </a:t>
            </a:r>
          </a:p>
          <a:p>
            <a:pPr marL="571500" indent="-571500" algn="l">
              <a:buFontTx/>
              <a:buChar char="-"/>
            </a:pPr>
            <a:endParaRPr lang="en-GB" sz="3800" dirty="0" smtClean="0">
              <a:solidFill>
                <a:schemeClr val="tx1"/>
              </a:solidFill>
            </a:endParaRPr>
          </a:p>
          <a:p>
            <a:pPr algn="l"/>
            <a:r>
              <a:rPr lang="en-GB" sz="3800" dirty="0" smtClean="0">
                <a:solidFill>
                  <a:schemeClr val="tx1"/>
                </a:solidFill>
              </a:rPr>
              <a:t> From Recommendation to Action! ?</a:t>
            </a:r>
          </a:p>
        </p:txBody>
      </p:sp>
    </p:spTree>
    <p:extLst>
      <p:ext uri="{BB962C8B-B14F-4D97-AF65-F5344CB8AC3E}">
        <p14:creationId xmlns:p14="http://schemas.microsoft.com/office/powerpoint/2010/main" val="316165170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5949950"/>
            <a:ext cx="9144000" cy="908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Title 7"/>
          <p:cNvSpPr txBox="1">
            <a:spLocks/>
          </p:cNvSpPr>
          <p:nvPr/>
        </p:nvSpPr>
        <p:spPr>
          <a:xfrm>
            <a:off x="457200" y="274638"/>
            <a:ext cx="8229600" cy="1143000"/>
          </a:xfrm>
          <a:prstGeom prst="rect">
            <a:avLst/>
          </a:prstGeom>
        </p:spPr>
        <p:txBody>
          <a:bodyPr vert="horz" lIns="91440" tIns="45720" rIns="91440" bIns="45720" rtlCol="0" anchor="ctr">
            <a:normAutofit fontScale="92500" lnSpcReduction="1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n-GB" sz="4000" b="1" dirty="0" smtClean="0">
                <a:solidFill>
                  <a:srgbClr val="E31A38"/>
                </a:solidFill>
              </a:rPr>
              <a:t>Council of Europe Strategy </a:t>
            </a:r>
          </a:p>
          <a:p>
            <a:pPr algn="l"/>
            <a:r>
              <a:rPr lang="en-GB" sz="4000" b="1" dirty="0" smtClean="0">
                <a:solidFill>
                  <a:srgbClr val="E31A38"/>
                </a:solidFill>
              </a:rPr>
              <a:t>on Internet Governance</a:t>
            </a:r>
            <a:endParaRPr lang="en-GB" sz="4000" dirty="0">
              <a:solidFill>
                <a:srgbClr val="E31A38"/>
              </a:solidFill>
            </a:endParaRPr>
          </a:p>
        </p:txBody>
      </p:sp>
      <p:grpSp>
        <p:nvGrpSpPr>
          <p:cNvPr id="4" name="Group 3"/>
          <p:cNvGrpSpPr/>
          <p:nvPr/>
        </p:nvGrpSpPr>
        <p:grpSpPr>
          <a:xfrm>
            <a:off x="6084168" y="260648"/>
            <a:ext cx="2271502" cy="1152128"/>
            <a:chOff x="5828568" y="83225"/>
            <a:chExt cx="3135598" cy="1501062"/>
          </a:xfrm>
        </p:grpSpPr>
        <p:pic>
          <p:nvPicPr>
            <p:cNvPr id="5" name="Picture 1"/>
            <p:cNvPicPr>
              <a:picLocks noChangeAspect="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086597" y="83225"/>
              <a:ext cx="1877569" cy="1501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3" descr="F:\Basic CoE Docs\Logos\Hate Speech\No-Hate_900x900px.jpg"/>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5828568" y="228600"/>
              <a:ext cx="1258029" cy="1258029"/>
            </a:xfrm>
            <a:prstGeom prst="rect">
              <a:avLst/>
            </a:prstGeom>
            <a:noFill/>
            <a:extLst>
              <a:ext uri="{909E8E84-426E-40DD-AFC4-6F175D3DCCD1}">
                <a14:hiddenFill xmlns:a14="http://schemas.microsoft.com/office/drawing/2010/main">
                  <a:solidFill>
                    <a:srgbClr val="FFFFFF"/>
                  </a:solidFill>
                </a14:hiddenFill>
              </a:ext>
            </a:extLst>
          </p:spPr>
        </p:pic>
      </p:grpSp>
      <p:sp>
        <p:nvSpPr>
          <p:cNvPr id="7" name="Content Placeholder 2"/>
          <p:cNvSpPr txBox="1">
            <a:spLocks/>
          </p:cNvSpPr>
          <p:nvPr/>
        </p:nvSpPr>
        <p:spPr>
          <a:xfrm>
            <a:off x="459472" y="1628800"/>
            <a:ext cx="8227328" cy="4032448"/>
          </a:xfrm>
          <a:prstGeom prst="rect">
            <a:avLst/>
          </a:prstGeom>
        </p:spPr>
        <p:txBody>
          <a:bodyPr vert="horz" lIns="91440" tIns="45720" rIns="91440" bIns="45720" rtlCol="0">
            <a:normAutofit fontScale="77500" lnSpcReduction="20000"/>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marL="571500" indent="-571500" algn="l">
              <a:buFontTx/>
              <a:buChar char="-"/>
            </a:pPr>
            <a:r>
              <a:rPr lang="en-GB" sz="3800" dirty="0" smtClean="0">
                <a:solidFill>
                  <a:schemeClr val="tx1"/>
                </a:solidFill>
              </a:rPr>
              <a:t>Respect for Human Rights online</a:t>
            </a:r>
          </a:p>
          <a:p>
            <a:pPr marL="571500" indent="-571500" algn="l">
              <a:buFontTx/>
              <a:buChar char="-"/>
            </a:pPr>
            <a:r>
              <a:rPr lang="en-GB" sz="3800" dirty="0" smtClean="0">
                <a:solidFill>
                  <a:schemeClr val="tx1"/>
                </a:solidFill>
              </a:rPr>
              <a:t>Dialogue between Governments and Companies</a:t>
            </a:r>
          </a:p>
          <a:p>
            <a:pPr marL="571500" indent="-571500" algn="l">
              <a:buFontTx/>
              <a:buChar char="-"/>
            </a:pPr>
            <a:r>
              <a:rPr lang="en-GB" sz="3800" dirty="0" smtClean="0">
                <a:solidFill>
                  <a:schemeClr val="tx1"/>
                </a:solidFill>
              </a:rPr>
              <a:t>Standards on freedom of expression and blocking, filtering and taking down.</a:t>
            </a:r>
          </a:p>
          <a:p>
            <a:pPr marL="571500" indent="-571500" algn="l">
              <a:buFontTx/>
              <a:buChar char="-"/>
            </a:pPr>
            <a:r>
              <a:rPr lang="en-GB" sz="3800" dirty="0" smtClean="0">
                <a:solidFill>
                  <a:schemeClr val="tx1"/>
                </a:solidFill>
              </a:rPr>
              <a:t>Education on Media literacy</a:t>
            </a:r>
          </a:p>
          <a:p>
            <a:pPr marL="571500" indent="-571500" algn="l">
              <a:buFontTx/>
              <a:buChar char="-"/>
            </a:pPr>
            <a:r>
              <a:rPr lang="en-GB" sz="3800" dirty="0" smtClean="0">
                <a:solidFill>
                  <a:schemeClr val="tx1"/>
                </a:solidFill>
              </a:rPr>
              <a:t>Redress for internet users when their human rights were breached online</a:t>
            </a:r>
          </a:p>
          <a:p>
            <a:pPr algn="l"/>
            <a:endParaRPr lang="en-GB" sz="3800" dirty="0" smtClean="0">
              <a:solidFill>
                <a:schemeClr val="tx1"/>
              </a:solidFill>
            </a:endParaRPr>
          </a:p>
          <a:p>
            <a:pPr algn="l"/>
            <a:r>
              <a:rPr lang="en-GB" sz="3800" dirty="0" smtClean="0">
                <a:solidFill>
                  <a:schemeClr val="tx1"/>
                </a:solidFill>
              </a:rPr>
              <a:t> From Recommendation to Action! ?</a:t>
            </a:r>
          </a:p>
        </p:txBody>
      </p:sp>
    </p:spTree>
    <p:extLst>
      <p:ext uri="{BB962C8B-B14F-4D97-AF65-F5344CB8AC3E}">
        <p14:creationId xmlns:p14="http://schemas.microsoft.com/office/powerpoint/2010/main" val="82843818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6084168" y="260648"/>
            <a:ext cx="2271502" cy="1152128"/>
            <a:chOff x="5828568" y="83225"/>
            <a:chExt cx="3135598" cy="1501062"/>
          </a:xfrm>
        </p:grpSpPr>
        <p:pic>
          <p:nvPicPr>
            <p:cNvPr id="3" name="Picture 1"/>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086597" y="83225"/>
              <a:ext cx="1877569" cy="1501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 name="Picture 3" descr="F:\Basic CoE Docs\Logos\Hate Speech\No-Hate_900x900px.jp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5828568" y="228600"/>
              <a:ext cx="1258029" cy="1258029"/>
            </a:xfrm>
            <a:prstGeom prst="rect">
              <a:avLst/>
            </a:prstGeom>
            <a:noFill/>
            <a:extLst>
              <a:ext uri="{909E8E84-426E-40DD-AFC4-6F175D3DCCD1}">
                <a14:hiddenFill xmlns:a14="http://schemas.microsoft.com/office/drawing/2010/main">
                  <a:solidFill>
                    <a:srgbClr val="FFFFFF"/>
                  </a:solidFill>
                </a14:hiddenFill>
              </a:ext>
            </a:extLst>
          </p:spPr>
        </p:pic>
      </p:grpSp>
      <p:sp>
        <p:nvSpPr>
          <p:cNvPr id="5" name="Title 7"/>
          <p:cNvSpPr txBox="1">
            <a:spLocks/>
          </p:cNvSpPr>
          <p:nvPr/>
        </p:nvSpPr>
        <p:spPr>
          <a:xfrm>
            <a:off x="457200" y="274638"/>
            <a:ext cx="8229600" cy="1143000"/>
          </a:xfrm>
          <a:prstGeom prst="rect">
            <a:avLst/>
          </a:prstGeom>
        </p:spPr>
        <p:txBody>
          <a:bodyPr vert="horz" lIns="91440" tIns="45720" rIns="91440" bIns="45720" rtlCol="0" anchor="ctr">
            <a:normAutofit fontScale="92500" lnSpcReduction="1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n-GB" sz="4000" b="1" dirty="0" smtClean="0">
                <a:solidFill>
                  <a:srgbClr val="E31A38"/>
                </a:solidFill>
              </a:rPr>
              <a:t>Council of Europe work on </a:t>
            </a:r>
          </a:p>
          <a:p>
            <a:pPr algn="l"/>
            <a:r>
              <a:rPr lang="en-GB" sz="4000" b="1" dirty="0" smtClean="0">
                <a:solidFill>
                  <a:srgbClr val="E31A38"/>
                </a:solidFill>
              </a:rPr>
              <a:t>Human Rights for all</a:t>
            </a:r>
            <a:endParaRPr lang="en-GB" sz="4000" dirty="0">
              <a:solidFill>
                <a:srgbClr val="E31A38"/>
              </a:solidFill>
            </a:endParaRPr>
          </a:p>
        </p:txBody>
      </p:sp>
      <p:pic>
        <p:nvPicPr>
          <p:cNvPr id="6" name="Picture 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0" y="5949950"/>
            <a:ext cx="9144000" cy="908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Content Placeholder 2"/>
          <p:cNvSpPr txBox="1">
            <a:spLocks/>
          </p:cNvSpPr>
          <p:nvPr/>
        </p:nvSpPr>
        <p:spPr>
          <a:xfrm>
            <a:off x="459472" y="1628800"/>
            <a:ext cx="8227328" cy="4321150"/>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marL="571500" indent="-571500" algn="l">
              <a:lnSpc>
                <a:spcPct val="80000"/>
              </a:lnSpc>
              <a:buFontTx/>
              <a:buChar char="-"/>
            </a:pPr>
            <a:r>
              <a:rPr lang="en-GB" dirty="0">
                <a:solidFill>
                  <a:schemeClr val="tx1"/>
                </a:solidFill>
              </a:rPr>
              <a:t>Thematic Action Plan on the Inclusion of Roma and Travellers</a:t>
            </a:r>
          </a:p>
          <a:p>
            <a:pPr marL="571500" indent="-571500" algn="l">
              <a:lnSpc>
                <a:spcPct val="80000"/>
              </a:lnSpc>
              <a:buFontTx/>
              <a:buChar char="-"/>
            </a:pPr>
            <a:r>
              <a:rPr lang="en-GB" dirty="0">
                <a:solidFill>
                  <a:schemeClr val="tx1"/>
                </a:solidFill>
              </a:rPr>
              <a:t>Roma Youth Action </a:t>
            </a:r>
            <a:r>
              <a:rPr lang="en-GB" dirty="0" smtClean="0">
                <a:solidFill>
                  <a:schemeClr val="tx1"/>
                </a:solidFill>
              </a:rPr>
              <a:t>Plan</a:t>
            </a:r>
          </a:p>
          <a:p>
            <a:pPr marL="571500" indent="-571500" algn="l">
              <a:lnSpc>
                <a:spcPct val="80000"/>
              </a:lnSpc>
              <a:buFontTx/>
              <a:buChar char="-"/>
            </a:pPr>
            <a:r>
              <a:rPr lang="en-GB" dirty="0">
                <a:solidFill>
                  <a:schemeClr val="tx1"/>
                </a:solidFill>
              </a:rPr>
              <a:t>Council of Europe Standards and mechanisms on Sexual Orientation and Gender Identity </a:t>
            </a:r>
          </a:p>
          <a:p>
            <a:pPr marL="571500" indent="-571500" algn="l">
              <a:lnSpc>
                <a:spcPct val="80000"/>
              </a:lnSpc>
              <a:buFontTx/>
              <a:buChar char="-"/>
            </a:pPr>
            <a:r>
              <a:rPr lang="en-GB" dirty="0" smtClean="0">
                <a:solidFill>
                  <a:schemeClr val="tx1"/>
                </a:solidFill>
              </a:rPr>
              <a:t>Gender Equality Strategy</a:t>
            </a:r>
          </a:p>
          <a:p>
            <a:pPr algn="l">
              <a:lnSpc>
                <a:spcPct val="80000"/>
              </a:lnSpc>
            </a:pPr>
            <a:endParaRPr lang="en-GB" dirty="0" smtClean="0">
              <a:solidFill>
                <a:schemeClr val="tx1"/>
              </a:solidFill>
            </a:endParaRPr>
          </a:p>
          <a:p>
            <a:pPr algn="l">
              <a:lnSpc>
                <a:spcPct val="80000"/>
              </a:lnSpc>
            </a:pPr>
            <a:r>
              <a:rPr lang="en-GB" dirty="0" smtClean="0">
                <a:solidFill>
                  <a:schemeClr val="tx1"/>
                </a:solidFill>
              </a:rPr>
              <a:t>And more much more: </a:t>
            </a:r>
            <a:r>
              <a:rPr lang="en-GB" u="sng" dirty="0" smtClean="0">
                <a:solidFill>
                  <a:schemeClr val="accent1">
                    <a:lumMod val="75000"/>
                  </a:schemeClr>
                </a:solidFill>
              </a:rPr>
              <a:t>www.coe.int</a:t>
            </a:r>
            <a:endParaRPr lang="en-GB" u="sng" dirty="0">
              <a:solidFill>
                <a:schemeClr val="accent1">
                  <a:lumMod val="75000"/>
                </a:schemeClr>
              </a:solidFill>
            </a:endParaRPr>
          </a:p>
        </p:txBody>
      </p:sp>
    </p:spTree>
    <p:extLst>
      <p:ext uri="{BB962C8B-B14F-4D97-AF65-F5344CB8AC3E}">
        <p14:creationId xmlns:p14="http://schemas.microsoft.com/office/powerpoint/2010/main" val="371528232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23529" y="1590655"/>
            <a:ext cx="8032142" cy="439248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grpSp>
        <p:nvGrpSpPr>
          <p:cNvPr id="5" name="Group 4"/>
          <p:cNvGrpSpPr/>
          <p:nvPr/>
        </p:nvGrpSpPr>
        <p:grpSpPr>
          <a:xfrm>
            <a:off x="6084168" y="404664"/>
            <a:ext cx="2271502" cy="1152128"/>
            <a:chOff x="5828568" y="83225"/>
            <a:chExt cx="3135598" cy="1501062"/>
          </a:xfrm>
        </p:grpSpPr>
        <p:pic>
          <p:nvPicPr>
            <p:cNvPr id="6" name="Picture 1"/>
            <p:cNvPicPr>
              <a:picLocks noChangeAspect="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086597" y="83225"/>
              <a:ext cx="1877569" cy="1501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 name="Picture 3" descr="F:\Basic CoE Docs\Logos\Hate Speech\No-Hate_900x900px.jpg"/>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5828568" y="228600"/>
              <a:ext cx="1258029" cy="1258029"/>
            </a:xfrm>
            <a:prstGeom prst="rect">
              <a:avLst/>
            </a:prstGeom>
            <a:noFill/>
            <a:extLst>
              <a:ext uri="{909E8E84-426E-40DD-AFC4-6F175D3DCCD1}">
                <a14:hiddenFill xmlns:a14="http://schemas.microsoft.com/office/drawing/2010/main">
                  <a:solidFill>
                    <a:srgbClr val="FFFFFF"/>
                  </a:solidFill>
                </a14:hiddenFill>
              </a:ext>
            </a:extLst>
          </p:spPr>
        </p:pic>
      </p:grpSp>
      <p:sp>
        <p:nvSpPr>
          <p:cNvPr id="8" name="Title 7"/>
          <p:cNvSpPr>
            <a:spLocks noGrp="1"/>
          </p:cNvSpPr>
          <p:nvPr>
            <p:ph type="title"/>
          </p:nvPr>
        </p:nvSpPr>
        <p:spPr/>
        <p:txBody>
          <a:bodyPr>
            <a:normAutofit/>
          </a:bodyPr>
          <a:lstStyle/>
          <a:p>
            <a:pPr algn="l"/>
            <a:r>
              <a:rPr lang="en-GB" sz="4000" b="1" dirty="0">
                <a:solidFill>
                  <a:srgbClr val="E31A38"/>
                </a:solidFill>
              </a:rPr>
              <a:t>National Campaigns</a:t>
            </a:r>
            <a:endParaRPr lang="en-GB" sz="4000" dirty="0"/>
          </a:p>
        </p:txBody>
      </p:sp>
      <p:sp>
        <p:nvSpPr>
          <p:cNvPr id="9" name="Content Placeholder 2"/>
          <p:cNvSpPr txBox="1">
            <a:spLocks/>
          </p:cNvSpPr>
          <p:nvPr/>
        </p:nvSpPr>
        <p:spPr>
          <a:xfrm>
            <a:off x="467544" y="5733256"/>
            <a:ext cx="8229600" cy="1124744"/>
          </a:xfrm>
          <a:prstGeom prst="rect">
            <a:avLst/>
          </a:prstGeom>
          <a:solidFill>
            <a:schemeClr val="bg1"/>
          </a:solidFill>
        </p:spPr>
        <p:txBody>
          <a:bodyPr vert="horz" lIns="91440" tIns="45720" rIns="91440" bIns="45720" rtlCol="0">
            <a:normAutofit fontScale="85000" lnSpcReduction="10000"/>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Font typeface="Arial" panose="020B0604020202020204" pitchFamily="34" charset="0"/>
              <a:buNone/>
            </a:pPr>
            <a:r>
              <a:rPr lang="en-GB" dirty="0" smtClean="0"/>
              <a:t>50 National Campaign Committees / 60 on-line activists</a:t>
            </a:r>
          </a:p>
          <a:p>
            <a:pPr marL="0" indent="0" algn="ctr">
              <a:buFont typeface="Arial" panose="020B0604020202020204" pitchFamily="34" charset="0"/>
              <a:buNone/>
            </a:pPr>
            <a:r>
              <a:rPr lang="en-GB" dirty="0" smtClean="0"/>
              <a:t>60 European campaign partners</a:t>
            </a:r>
            <a:endParaRPr lang="en-GB" dirty="0"/>
          </a:p>
        </p:txBody>
      </p:sp>
    </p:spTree>
    <p:extLst>
      <p:ext uri="{BB962C8B-B14F-4D97-AF65-F5344CB8AC3E}">
        <p14:creationId xmlns:p14="http://schemas.microsoft.com/office/powerpoint/2010/main" val="175223401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9552" y="1556792"/>
            <a:ext cx="7776864" cy="5141168"/>
          </a:xfrm>
        </p:spPr>
        <p:txBody>
          <a:bodyPr>
            <a:normAutofit lnSpcReduction="10000"/>
          </a:bodyPr>
          <a:lstStyle/>
          <a:p>
            <a:pPr lvl="0"/>
            <a:r>
              <a:rPr lang="en-GB" dirty="0"/>
              <a:t>Education</a:t>
            </a:r>
          </a:p>
          <a:p>
            <a:pPr lvl="0"/>
            <a:r>
              <a:rPr lang="en-GB" dirty="0" smtClean="0"/>
              <a:t>Reporting</a:t>
            </a:r>
          </a:p>
          <a:p>
            <a:pPr lvl="0"/>
            <a:r>
              <a:rPr lang="en-GB" dirty="0" smtClean="0"/>
              <a:t>Counter narratives</a:t>
            </a:r>
            <a:endParaRPr lang="en-GB" dirty="0"/>
          </a:p>
          <a:p>
            <a:r>
              <a:rPr lang="en-GB" dirty="0"/>
              <a:t>Youth participation in </a:t>
            </a:r>
            <a:endParaRPr lang="en-GB" dirty="0" smtClean="0"/>
          </a:p>
          <a:p>
            <a:pPr marL="0" indent="0">
              <a:buNone/>
            </a:pPr>
            <a:r>
              <a:rPr lang="en-GB" dirty="0"/>
              <a:t>	</a:t>
            </a:r>
            <a:r>
              <a:rPr lang="en-GB" dirty="0" smtClean="0"/>
              <a:t>Internet </a:t>
            </a:r>
            <a:r>
              <a:rPr lang="en-GB" dirty="0"/>
              <a:t>Governance</a:t>
            </a:r>
          </a:p>
          <a:p>
            <a:pPr lvl="0"/>
            <a:r>
              <a:rPr lang="en-GB" dirty="0" err="1" smtClean="0"/>
              <a:t>Antisemitic</a:t>
            </a:r>
            <a:r>
              <a:rPr lang="en-GB" dirty="0" smtClean="0"/>
              <a:t> Hate Speech</a:t>
            </a:r>
            <a:endParaRPr lang="en-GB" dirty="0"/>
          </a:p>
          <a:p>
            <a:pPr lvl="0"/>
            <a:r>
              <a:rPr lang="en-GB" dirty="0" smtClean="0"/>
              <a:t>sexist </a:t>
            </a:r>
            <a:r>
              <a:rPr lang="en-GB" dirty="0"/>
              <a:t>Hate </a:t>
            </a:r>
            <a:r>
              <a:rPr lang="en-GB" dirty="0" smtClean="0"/>
              <a:t>Speech</a:t>
            </a:r>
            <a:endParaRPr lang="en-GB" dirty="0"/>
          </a:p>
          <a:p>
            <a:pPr lvl="0"/>
            <a:r>
              <a:rPr lang="en-GB" dirty="0" smtClean="0"/>
              <a:t>refugees/migrants Hate Speech</a:t>
            </a:r>
          </a:p>
          <a:p>
            <a:pPr lvl="0"/>
            <a:r>
              <a:rPr lang="en-GB" dirty="0" smtClean="0"/>
              <a:t>root causes of extremism</a:t>
            </a:r>
          </a:p>
        </p:txBody>
      </p:sp>
      <p:pic>
        <p:nvPicPr>
          <p:cNvPr id="7" name="Picture 5"/>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689749" y="5173895"/>
            <a:ext cx="1328489" cy="13295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6" name="Group 5"/>
          <p:cNvGrpSpPr/>
          <p:nvPr/>
        </p:nvGrpSpPr>
        <p:grpSpPr>
          <a:xfrm>
            <a:off x="6084168" y="404664"/>
            <a:ext cx="2271502" cy="1152128"/>
            <a:chOff x="5828568" y="83225"/>
            <a:chExt cx="3135598" cy="1501062"/>
          </a:xfrm>
        </p:grpSpPr>
        <p:pic>
          <p:nvPicPr>
            <p:cNvPr id="9" name="Picture 1"/>
            <p:cNvPicPr>
              <a:picLocks noChangeAspect="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086597" y="83225"/>
              <a:ext cx="1877569" cy="1501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 name="Picture 3" descr="F:\Basic CoE Docs\Logos\Hate Speech\No-Hate_900x900px.jpg"/>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5828568" y="228600"/>
              <a:ext cx="1258029" cy="1258029"/>
            </a:xfrm>
            <a:prstGeom prst="rect">
              <a:avLst/>
            </a:prstGeom>
            <a:noFill/>
            <a:extLst>
              <a:ext uri="{909E8E84-426E-40DD-AFC4-6F175D3DCCD1}">
                <a14:hiddenFill xmlns:a14="http://schemas.microsoft.com/office/drawing/2010/main">
                  <a:solidFill>
                    <a:srgbClr val="FFFFFF"/>
                  </a:solidFill>
                </a14:hiddenFill>
              </a:ext>
            </a:extLst>
          </p:spPr>
        </p:pic>
      </p:grpSp>
      <p:sp>
        <p:nvSpPr>
          <p:cNvPr id="12" name="Title 7"/>
          <p:cNvSpPr>
            <a:spLocks noGrp="1"/>
          </p:cNvSpPr>
          <p:nvPr>
            <p:ph type="title"/>
          </p:nvPr>
        </p:nvSpPr>
        <p:spPr>
          <a:xfrm>
            <a:off x="457200" y="274638"/>
            <a:ext cx="8229600" cy="1143000"/>
          </a:xfrm>
        </p:spPr>
        <p:txBody>
          <a:bodyPr>
            <a:normAutofit/>
          </a:bodyPr>
          <a:lstStyle/>
          <a:p>
            <a:pPr algn="l"/>
            <a:r>
              <a:rPr lang="en-GB" sz="4000" b="1" dirty="0" smtClean="0">
                <a:solidFill>
                  <a:srgbClr val="E31A38"/>
                </a:solidFill>
              </a:rPr>
              <a:t>2016-17 priority areas</a:t>
            </a:r>
            <a:endParaRPr lang="en-GB" sz="4000" dirty="0"/>
          </a:p>
        </p:txBody>
      </p:sp>
      <p:pic>
        <p:nvPicPr>
          <p:cNvPr id="11" name="Picture 2" descr="C:\Users\local-PDB739\Desktop\2013.11.12.jpg"/>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6403144" y="1820984"/>
            <a:ext cx="1901701" cy="268813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782662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GB" b="1" dirty="0" smtClean="0">
                <a:solidFill>
                  <a:srgbClr val="E31A38"/>
                </a:solidFill>
              </a:rPr>
              <a:t>Take action !</a:t>
            </a:r>
            <a:endParaRPr lang="en-GB" b="1" dirty="0">
              <a:solidFill>
                <a:srgbClr val="E31A38"/>
              </a:solidFill>
            </a:endParaRPr>
          </a:p>
        </p:txBody>
      </p:sp>
      <p:sp>
        <p:nvSpPr>
          <p:cNvPr id="3" name="Content Placeholder 2"/>
          <p:cNvSpPr>
            <a:spLocks noGrp="1"/>
          </p:cNvSpPr>
          <p:nvPr>
            <p:ph idx="1"/>
          </p:nvPr>
        </p:nvSpPr>
        <p:spPr/>
        <p:txBody>
          <a:bodyPr/>
          <a:lstStyle/>
          <a:p>
            <a:r>
              <a:rPr lang="en-GB" dirty="0" smtClean="0"/>
              <a:t>Human Rights Education</a:t>
            </a:r>
          </a:p>
          <a:p>
            <a:r>
              <a:rPr lang="en-GB" dirty="0" smtClean="0"/>
              <a:t>Report</a:t>
            </a:r>
          </a:p>
          <a:p>
            <a:r>
              <a:rPr lang="en-GB" dirty="0" smtClean="0"/>
              <a:t>Speak up for</a:t>
            </a:r>
          </a:p>
          <a:p>
            <a:pPr lvl="1"/>
            <a:r>
              <a:rPr lang="en-GB" dirty="0" smtClean="0"/>
              <a:t>Policy </a:t>
            </a:r>
          </a:p>
          <a:p>
            <a:pPr lvl="1"/>
            <a:r>
              <a:rPr lang="en-GB" dirty="0" smtClean="0"/>
              <a:t>Human Rights Standards</a:t>
            </a:r>
          </a:p>
          <a:p>
            <a:pPr lvl="1"/>
            <a:r>
              <a:rPr lang="en-GB" dirty="0" smtClean="0"/>
              <a:t>Youth Participation</a:t>
            </a:r>
            <a:endParaRPr lang="en-GB" dirty="0"/>
          </a:p>
        </p:txBody>
      </p:sp>
      <p:grpSp>
        <p:nvGrpSpPr>
          <p:cNvPr id="4" name="Group 3"/>
          <p:cNvGrpSpPr/>
          <p:nvPr/>
        </p:nvGrpSpPr>
        <p:grpSpPr>
          <a:xfrm>
            <a:off x="6084168" y="404664"/>
            <a:ext cx="2271502" cy="1152128"/>
            <a:chOff x="5828568" y="83225"/>
            <a:chExt cx="3135598" cy="1501062"/>
          </a:xfrm>
        </p:grpSpPr>
        <p:pic>
          <p:nvPicPr>
            <p:cNvPr id="5" name="Picture 1"/>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086597" y="83225"/>
              <a:ext cx="1877569" cy="1501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3" descr="F:\Basic CoE Docs\Logos\Hate Speech\No-Hate_900x900px.jp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5828568" y="228600"/>
              <a:ext cx="1258029" cy="1258029"/>
            </a:xfrm>
            <a:prstGeom prst="rect">
              <a:avLst/>
            </a:prstGeom>
            <a:noFill/>
            <a:extLst>
              <a:ext uri="{909E8E84-426E-40DD-AFC4-6F175D3DCCD1}">
                <a14:hiddenFill xmlns:a14="http://schemas.microsoft.com/office/drawing/2010/main">
                  <a:solidFill>
                    <a:srgbClr val="FFFFFF"/>
                  </a:solidFill>
                </a14:hiddenFill>
              </a:ext>
            </a:extLst>
          </p:spPr>
        </p:pic>
      </p:grpSp>
      <p:pic>
        <p:nvPicPr>
          <p:cNvPr id="7" name="Picture 2" descr="http://www.nohatespeechmovement.org/public/images/movement/640/48e0360a1b9b6fba50389bc48a95db5bd669b4c7.jpg"/>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5829978" y="1916832"/>
            <a:ext cx="2470688" cy="1853016"/>
          </a:xfrm>
          <a:prstGeom prst="rect">
            <a:avLst/>
          </a:prstGeom>
          <a:noFill/>
          <a:extLst>
            <a:ext uri="{909E8E84-426E-40DD-AFC4-6F175D3DCCD1}">
              <a14:hiddenFill xmlns:a14="http://schemas.microsoft.com/office/drawing/2010/main">
                <a:solidFill>
                  <a:srgbClr val="FFFFFF"/>
                </a:solidFill>
              </a14:hiddenFill>
            </a:ext>
          </a:extLst>
        </p:spPr>
      </p:pic>
      <p:pic>
        <p:nvPicPr>
          <p:cNvPr id="8" name="Picture 2" descr="Image result for facebook image"/>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948102" y="4293096"/>
            <a:ext cx="2275125" cy="156152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2514505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1414</TotalTime>
  <Words>1686</Words>
  <Application>Microsoft Office PowerPoint</Application>
  <PresentationFormat>On-screen Show (4:3)</PresentationFormat>
  <Paragraphs>191</Paragraphs>
  <Slides>11</Slides>
  <Notes>11</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Office Theme</vt:lpstr>
      <vt:lpstr>PowerPoint Presentation</vt:lpstr>
      <vt:lpstr>PowerPoint Presentation</vt:lpstr>
      <vt:lpstr>PowerPoint Presentation</vt:lpstr>
      <vt:lpstr>PowerPoint Presentation</vt:lpstr>
      <vt:lpstr>PowerPoint Presentation</vt:lpstr>
      <vt:lpstr>PowerPoint Presentation</vt:lpstr>
      <vt:lpstr>National Campaigns</vt:lpstr>
      <vt:lpstr>2016-17 priority areas</vt:lpstr>
      <vt:lpstr>Take action !</vt:lpstr>
      <vt:lpstr>Take Action:  Action Days 2016</vt:lpstr>
      <vt:lpstr>How to join</vt:lpstr>
    </vt:vector>
  </TitlesOfParts>
  <Company>Council of Europe</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ETTEMA Menno</dc:creator>
  <cp:lastModifiedBy>ETTEMA Menno</cp:lastModifiedBy>
  <cp:revision>93</cp:revision>
  <cp:lastPrinted>2016-03-22T17:03:54Z</cp:lastPrinted>
  <dcterms:created xsi:type="dcterms:W3CDTF">2016-01-21T17:43:59Z</dcterms:created>
  <dcterms:modified xsi:type="dcterms:W3CDTF">2016-04-21T08:08:51Z</dcterms:modified>
</cp:coreProperties>
</file>