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6" r:id="rId3"/>
    <p:sldId id="267" r:id="rId4"/>
    <p:sldId id="257" r:id="rId5"/>
    <p:sldId id="268" r:id="rId6"/>
    <p:sldId id="258" r:id="rId7"/>
    <p:sldId id="259" r:id="rId8"/>
    <p:sldId id="261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16" autoAdjust="0"/>
    <p:restoredTop sz="96233" autoAdjust="0"/>
  </p:normalViewPr>
  <p:slideViewPr>
    <p:cSldViewPr snapToGrid="0">
      <p:cViewPr varScale="1">
        <p:scale>
          <a:sx n="113" d="100"/>
          <a:sy n="113" d="100"/>
        </p:scale>
        <p:origin x="-264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1968" y="6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626D-DCB4-4CBE-A60F-A2E7F8CB49C1}" type="datetimeFigureOut">
              <a:rPr lang="it-IT" smtClean="0"/>
              <a:pPr/>
              <a:t>11/12/2016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F97B-C6D6-42CD-928D-C3962736030A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852757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6F26A-5A6D-405A-AE86-BA08E47756B2}" type="datetimeFigureOut">
              <a:rPr lang="it-IT" smtClean="0"/>
              <a:pPr/>
              <a:t>11/12/2016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3EC5C-8551-4107-A38E-DDA92CD1240B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37548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3EC5C-8551-4107-A38E-DDA92CD1240B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92413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3EC5C-8551-4107-A38E-DDA92CD1240B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73121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3EC5C-8551-4107-A38E-DDA92CD1240B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73121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 userDrawn="1"/>
        </p:nvSpPr>
        <p:spPr>
          <a:xfrm>
            <a:off x="5785009" y="0"/>
            <a:ext cx="6406991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12787" y="1830520"/>
            <a:ext cx="2880000" cy="2880000"/>
          </a:xfrm>
          <a:prstGeom prst="rect">
            <a:avLst/>
          </a:prstGeom>
        </p:spPr>
      </p:pic>
      <p:sp>
        <p:nvSpPr>
          <p:cNvPr id="10" name="Rectangle 5"/>
          <p:cNvSpPr>
            <a:spLocks noChangeArrowheads="1"/>
          </p:cNvSpPr>
          <p:nvPr userDrawn="1"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429697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 rot="10800000" flipV="1">
            <a:off x="6452382" y="175540"/>
            <a:ext cx="5565970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 PRACTICES IN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INTER-MUNICIPAL COOPERATION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CasellaDiTesto 11"/>
          <p:cNvSpPr txBox="1"/>
          <p:nvPr userDrawn="1"/>
        </p:nvSpPr>
        <p:spPr>
          <a:xfrm>
            <a:off x="6452382" y="5460618"/>
            <a:ext cx="39081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baseline="0" dirty="0" smtClean="0">
                <a:solidFill>
                  <a:schemeClr val="bg1"/>
                </a:solidFill>
              </a:rPr>
              <a:t>Consiglio Regionale</a:t>
            </a:r>
          </a:p>
          <a:p>
            <a:pPr algn="l"/>
            <a:r>
              <a:rPr lang="it-IT" baseline="0" dirty="0" smtClean="0">
                <a:solidFill>
                  <a:schemeClr val="bg1"/>
                </a:solidFill>
              </a:rPr>
              <a:t>Regione Autonoma Friuli Venezia Giulia</a:t>
            </a:r>
          </a:p>
          <a:p>
            <a:pPr algn="l"/>
            <a:r>
              <a:rPr lang="it-IT" baseline="0" dirty="0" smtClean="0">
                <a:solidFill>
                  <a:schemeClr val="bg1"/>
                </a:solidFill>
              </a:rPr>
              <a:t>Sala Tessitori</a:t>
            </a:r>
          </a:p>
        </p:txBody>
      </p:sp>
      <p:pic>
        <p:nvPicPr>
          <p:cNvPr id="26" name="Immagine 12"/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8781" y="5427651"/>
            <a:ext cx="1488012" cy="587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/>
          <p:cNvSpPr txBox="1"/>
          <p:nvPr userDrawn="1"/>
        </p:nvSpPr>
        <p:spPr>
          <a:xfrm>
            <a:off x="6452382" y="4227322"/>
            <a:ext cx="30548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800" baseline="0" dirty="0" smtClean="0">
                <a:solidFill>
                  <a:schemeClr val="bg1"/>
                </a:solidFill>
              </a:rPr>
              <a:t>13</a:t>
            </a:r>
            <a:r>
              <a:rPr lang="en-GB" sz="1800" baseline="0" noProof="0" dirty="0" smtClean="0">
                <a:solidFill>
                  <a:schemeClr val="bg1"/>
                </a:solidFill>
              </a:rPr>
              <a:t> December </a:t>
            </a:r>
            <a:r>
              <a:rPr lang="it-IT" sz="1800" baseline="0" dirty="0" smtClean="0">
                <a:solidFill>
                  <a:schemeClr val="bg1"/>
                </a:solidFill>
              </a:rPr>
              <a:t>2016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800" dirty="0" smtClean="0">
                <a:solidFill>
                  <a:schemeClr val="bg1"/>
                </a:solidFill>
              </a:rPr>
              <a:t>Trieste</a:t>
            </a:r>
            <a:r>
              <a:rPr lang="it-IT" sz="1800" baseline="0" dirty="0" smtClean="0">
                <a:solidFill>
                  <a:schemeClr val="bg1"/>
                </a:solidFill>
              </a:rPr>
              <a:t> – Piazza Oberdan, 10</a:t>
            </a:r>
          </a:p>
          <a:p>
            <a:pPr algn="l"/>
            <a:endParaRPr lang="it-IT" dirty="0">
              <a:solidFill>
                <a:schemeClr val="bg1"/>
              </a:solidFill>
            </a:endParaRPr>
          </a:p>
        </p:txBody>
      </p:sp>
      <p:grpSp>
        <p:nvGrpSpPr>
          <p:cNvPr id="7" name="Gruppo 6"/>
          <p:cNvGrpSpPr/>
          <p:nvPr userDrawn="1"/>
        </p:nvGrpSpPr>
        <p:grpSpPr>
          <a:xfrm>
            <a:off x="297106" y="457200"/>
            <a:ext cx="5108283" cy="933189"/>
            <a:chOff x="317555" y="603127"/>
            <a:chExt cx="5108283" cy="933189"/>
          </a:xfrm>
        </p:grpSpPr>
        <p:pic>
          <p:nvPicPr>
            <p:cNvPr id="22" name="Immagine 8" descr="Risultati immagini per council of EUROPE logo black and white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6203" t="7277" r="8017" b="7373"/>
            <a:stretch>
              <a:fillRect/>
            </a:stretch>
          </p:blipFill>
          <p:spPr bwMode="auto">
            <a:xfrm>
              <a:off x="317555" y="603127"/>
              <a:ext cx="1041471" cy="9331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Immagine 22"/>
            <p:cNvPicPr>
              <a:picLocks noChangeAspect="1"/>
            </p:cNvPicPr>
            <p:nvPr userDrawn="1"/>
          </p:nvPicPr>
          <p:blipFill>
            <a:blip r:embed="rId5" cstate="print">
              <a:grayscl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465946" y="603690"/>
              <a:ext cx="2800235" cy="932626"/>
            </a:xfrm>
            <a:prstGeom prst="rect">
              <a:avLst/>
            </a:prstGeom>
          </p:spPr>
        </p:pic>
        <p:pic>
          <p:nvPicPr>
            <p:cNvPr id="15" name="Immagine 11"/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73101" y="764544"/>
              <a:ext cx="1052737" cy="5057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CasellaDiTesto 26"/>
          <p:cNvSpPr txBox="1"/>
          <p:nvPr userDrawn="1"/>
        </p:nvSpPr>
        <p:spPr>
          <a:xfrm>
            <a:off x="1982837" y="5150156"/>
            <a:ext cx="1739900" cy="277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200" i="1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 the patronage of</a:t>
            </a:r>
            <a:endParaRPr lang="it-IT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3833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356426"/>
            <a:ext cx="10515600" cy="1034033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0306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solidFill>
            <a:schemeClr val="tx1">
              <a:lumMod val="50000"/>
              <a:lumOff val="50000"/>
            </a:schemeClr>
          </a:solidFill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24463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290181"/>
            <a:ext cx="10515600" cy="896247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2186427"/>
            <a:ext cx="5181600" cy="399053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2186427"/>
            <a:ext cx="5181600" cy="3990536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280694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315234"/>
            <a:ext cx="10515600" cy="1046560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85186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79353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1410601"/>
            <a:ext cx="10515600" cy="10372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2480153"/>
            <a:ext cx="10515600" cy="36968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Trieste, 13/12/2016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dirty="0" smtClean="0"/>
              <a:t>INTERNATIONAL PRACTICES IN INTER-MUNICIPAL COOPERATION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D1028-69C3-4FC6-8C6A-2696D319A159}" type="slidenum">
              <a:rPr lang="it-IT" smtClean="0"/>
              <a:pPr/>
              <a:t>‹#›</a:t>
            </a:fld>
            <a:endParaRPr lang="it-IT" dirty="0"/>
          </a:p>
        </p:txBody>
      </p:sp>
      <p:pic>
        <p:nvPicPr>
          <p:cNvPr id="17" name="Immagine 1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37056" y="472572"/>
            <a:ext cx="1204215" cy="618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Immagine 12"/>
          <p:cNvPicPr>
            <a:picLocks noChangeAspect="1" noChangeArrowheads="1"/>
          </p:cNvPicPr>
          <p:nvPr/>
        </p:nvPicPr>
        <p:blipFill>
          <a:blip r:embed="rId9" cstate="print">
            <a:grayscl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82411" y="408008"/>
            <a:ext cx="1771389" cy="747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magine 8" descr="Risultati immagini per council of EUROPE logo black and white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203" t="7277" r="8017" b="7373"/>
          <a:stretch>
            <a:fillRect/>
          </a:stretch>
        </p:blipFill>
        <p:spPr bwMode="auto">
          <a:xfrm>
            <a:off x="838200" y="299497"/>
            <a:ext cx="1126785" cy="964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11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09800" y="318892"/>
            <a:ext cx="3047658" cy="909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14263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76447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Республика Беларусь: общие сведения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Республика Беларусь расположена в Центральной и Восточной </a:t>
            </a:r>
            <a:r>
              <a:rPr lang="ru-RU" dirty="0" smtClean="0"/>
              <a:t>Европе. Территория Беларуси - 207,6 </a:t>
            </a:r>
            <a:r>
              <a:rPr lang="ru-RU" dirty="0" smtClean="0"/>
              <a:t>тыс. км</a:t>
            </a:r>
            <a:r>
              <a:rPr lang="ru-RU" baseline="30000" dirty="0" smtClean="0"/>
              <a:t>2</a:t>
            </a:r>
            <a:r>
              <a:rPr lang="ru-RU" dirty="0" smtClean="0"/>
              <a:t>, </a:t>
            </a:r>
            <a:r>
              <a:rPr lang="ru-RU" dirty="0" smtClean="0"/>
              <a:t>что составляет </a:t>
            </a:r>
            <a:r>
              <a:rPr lang="ru-RU" dirty="0" smtClean="0"/>
              <a:t>примерно 2% от площади Европы. По размерам территории Республика Беларусь занимает 13 место среди европейских </a:t>
            </a:r>
            <a:r>
              <a:rPr lang="ru-RU" dirty="0" smtClean="0"/>
              <a:t>государств.</a:t>
            </a:r>
          </a:p>
          <a:p>
            <a:r>
              <a:rPr lang="ru-RU" dirty="0" smtClean="0"/>
              <a:t>На 1 января 2016 г. численность населения республики составила 9,5 млн. человек, доля городского населения - 78% общей численности населения.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Республика Беларусь: общие сведения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452533" y="2480153"/>
            <a:ext cx="5901267" cy="3696810"/>
          </a:xfrm>
        </p:spPr>
        <p:txBody>
          <a:bodyPr anchor="t"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smtClean="0"/>
              <a:t>  </a:t>
            </a:r>
            <a:r>
              <a:rPr lang="ru-RU" sz="3100" dirty="0" smtClean="0"/>
              <a:t>В </a:t>
            </a:r>
            <a:r>
              <a:rPr lang="ru-RU" sz="3100" dirty="0" smtClean="0"/>
              <a:t>соответствии с </a:t>
            </a:r>
            <a:r>
              <a:rPr lang="ru-RU" sz="3100" dirty="0" smtClean="0"/>
              <a:t>административно-территориальным </a:t>
            </a:r>
            <a:r>
              <a:rPr lang="ru-RU" sz="3100" dirty="0" smtClean="0"/>
              <a:t>делением в </a:t>
            </a:r>
            <a:r>
              <a:rPr lang="ru-RU" sz="3100" dirty="0" smtClean="0"/>
              <a:t>республике на </a:t>
            </a:r>
            <a:r>
              <a:rPr lang="ru-RU" sz="3100" dirty="0" smtClean="0"/>
              <a:t>1 января 2016 г. насчитывалось 6 областей и г.Минск, </a:t>
            </a:r>
            <a:r>
              <a:rPr lang="ru-RU" sz="3100" dirty="0" smtClean="0"/>
              <a:t>   118 </a:t>
            </a:r>
            <a:r>
              <a:rPr lang="ru-RU" sz="3100" dirty="0" smtClean="0"/>
              <a:t>районов, 113 городов, 90 поселков городского типа, </a:t>
            </a:r>
            <a:r>
              <a:rPr lang="ru-RU" sz="3100" dirty="0" smtClean="0"/>
              <a:t> 23201 </a:t>
            </a:r>
            <a:r>
              <a:rPr lang="ru-RU" sz="3100" dirty="0" smtClean="0"/>
              <a:t>сельский населенный </a:t>
            </a:r>
            <a:r>
              <a:rPr lang="ru-RU" sz="3100" dirty="0" smtClean="0"/>
              <a:t>пункт.</a:t>
            </a:r>
          </a:p>
          <a:p>
            <a:pPr algn="ctr">
              <a:buNone/>
            </a:pPr>
            <a:r>
              <a:rPr lang="ru-RU" sz="3100" dirty="0" smtClean="0"/>
              <a:t>В Беларуси в последние годы происходит процесс поэтапного укрупнения АТЕ </a:t>
            </a:r>
            <a:r>
              <a:rPr lang="ru-RU" sz="3100" dirty="0" smtClean="0"/>
              <a:t>        (с </a:t>
            </a:r>
            <a:r>
              <a:rPr lang="ru-RU" sz="3100" dirty="0" smtClean="0"/>
              <a:t>2010 по 2015 год количество сельских АТЕ сократилось с 1297 до 1163 единиц, поселковых - с 55 до 14 единиц).</a:t>
            </a:r>
            <a:endParaRPr lang="ru-RU" sz="31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3</a:t>
            </a:fld>
            <a:endParaRPr lang="it-IT"/>
          </a:p>
        </p:txBody>
      </p:sp>
      <p:pic>
        <p:nvPicPr>
          <p:cNvPr id="1026" name="Picture 2" descr="imag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2521" y="2438399"/>
            <a:ext cx="4204719" cy="37422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101194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dirty="0" smtClean="0"/>
              <a:t>REGULATORY FRAMEWORK FOR INTER-MUNICIPAL COOPERATION</a:t>
            </a:r>
            <a:endParaRPr lang="it-IT" sz="40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2853267"/>
            <a:ext cx="10515600" cy="3236383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Действующая нормативно-правовая </a:t>
            </a:r>
            <a:r>
              <a:rPr lang="ru-RU" dirty="0" smtClean="0"/>
              <a:t>база </a:t>
            </a:r>
            <a:r>
              <a:rPr lang="ru-RU" dirty="0" smtClean="0"/>
              <a:t>позволяет создание </a:t>
            </a:r>
            <a:r>
              <a:rPr lang="ru-RU" dirty="0" smtClean="0"/>
              <a:t>различных форм Межмуниципального </a:t>
            </a:r>
            <a:r>
              <a:rPr lang="ru-RU" dirty="0" smtClean="0"/>
              <a:t>Сотрудничества (</a:t>
            </a:r>
            <a:r>
              <a:rPr lang="ru-RU" dirty="0" smtClean="0"/>
              <a:t>ММС</a:t>
            </a:r>
            <a:r>
              <a:rPr lang="ru-RU" dirty="0" smtClean="0"/>
              <a:t>). Такая форма взаимодействия муниципалитетов предусмотрена и регулируется Законом </a:t>
            </a:r>
            <a:r>
              <a:rPr lang="en-US" dirty="0" smtClean="0"/>
              <a:t>N 108-</a:t>
            </a:r>
            <a:r>
              <a:rPr lang="ru-RU" dirty="0" smtClean="0"/>
              <a:t>З </a:t>
            </a:r>
            <a:r>
              <a:rPr lang="ru-RU" dirty="0" smtClean="0"/>
              <a:t>«О местном управлении и самоуправлении в Республике Беларусь» от 4 января 2010 года.</a:t>
            </a:r>
          </a:p>
          <a:p>
            <a:r>
              <a:rPr lang="ru-RU" i="1" dirty="0" smtClean="0"/>
              <a:t>Статья 7. Ассоциации Советов. </a:t>
            </a:r>
            <a:endParaRPr lang="ru-RU" i="1" dirty="0" smtClean="0"/>
          </a:p>
          <a:p>
            <a:r>
              <a:rPr lang="ru-RU" i="1" dirty="0" smtClean="0"/>
              <a:t>Советы в целях эффективного осуществления своих полномочий, защиты общих интересов и оказания взаимопомощи в решении вопросов местного значения, иного содействия осуществлению функций местного самоуправления вправе создавать объединения в форме ассоциаций Советов.</a:t>
            </a:r>
            <a:endParaRPr lang="it-IT" i="1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8266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101194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dirty="0" smtClean="0"/>
              <a:t>REGULATORY FRAMEWORK FOR INTER-MUNICIPAL COOPERATION</a:t>
            </a:r>
            <a:endParaRPr lang="it-IT" sz="40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2853267"/>
            <a:ext cx="10515600" cy="3236383"/>
          </a:xfrm>
        </p:spPr>
        <p:txBody>
          <a:bodyPr>
            <a:normAutofit/>
          </a:bodyPr>
          <a:lstStyle/>
          <a:p>
            <a:r>
              <a:rPr lang="ru-RU" dirty="0" smtClean="0"/>
              <a:t>Ассоциации местных Советов депутатов , как правило, объединяются в пределах областей (Гродненская и Могилевская область). Советы депутатов и их ассоциации вправе участвовать в формировании государственных программ. При этом </a:t>
            </a:r>
            <a:r>
              <a:rPr lang="ru-RU" u="sng" dirty="0" smtClean="0"/>
              <a:t>достигаются 2 цели</a:t>
            </a:r>
            <a:r>
              <a:rPr lang="ru-RU" dirty="0" smtClean="0"/>
              <a:t>:</a:t>
            </a:r>
          </a:p>
          <a:p>
            <a:pPr marL="457200" indent="-457200"/>
            <a:r>
              <a:rPr lang="ru-RU" dirty="0" smtClean="0"/>
              <a:t>1. Гармонизация национальной и региональной политики</a:t>
            </a:r>
          </a:p>
          <a:p>
            <a:pPr marL="457200" indent="-457200"/>
            <a:r>
              <a:rPr lang="ru-RU" dirty="0" smtClean="0"/>
              <a:t>2. Право донести потребности населения региона на государственный уровень</a:t>
            </a:r>
          </a:p>
          <a:p>
            <a:pPr indent="-457200"/>
            <a:r>
              <a:rPr lang="ru-RU" dirty="0" smtClean="0"/>
              <a:t>Таким образом, </a:t>
            </a:r>
            <a:r>
              <a:rPr lang="ru-RU" b="1" i="1" dirty="0" smtClean="0"/>
              <a:t>Ассоциации местных Советов и сами Советы выступают проводниками своих интересов</a:t>
            </a:r>
            <a:endParaRPr lang="it-IT" b="1" i="1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8266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151995"/>
          </a:xfrm>
        </p:spPr>
        <p:txBody>
          <a:bodyPr>
            <a:normAutofit/>
          </a:bodyPr>
          <a:lstStyle/>
          <a:p>
            <a:pPr algn="ctr"/>
            <a:r>
              <a:rPr lang="it-IT" sz="3600" dirty="0" smtClean="0"/>
              <a:t>FINANCIAL FRAMEWORK FOR INTER-MUNICIPAL COOPERATION</a:t>
            </a:r>
            <a:endParaRPr lang="it-IT" sz="36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2861733"/>
            <a:ext cx="10515600" cy="3227917"/>
          </a:xfrm>
        </p:spPr>
        <p:txBody>
          <a:bodyPr/>
          <a:lstStyle/>
          <a:p>
            <a:r>
              <a:rPr lang="ru-RU" dirty="0" smtClean="0"/>
              <a:t>В республике горизонтальных трансфертов нет. Каждый муниципалитет функционирует в рамках своей компетенции, а координация осуществляется на уровне области. Из республиканского</a:t>
            </a:r>
            <a:r>
              <a:rPr lang="en-US" dirty="0" smtClean="0"/>
              <a:t>/</a:t>
            </a:r>
            <a:r>
              <a:rPr lang="ru-RU" dirty="0" smtClean="0"/>
              <a:t>областного бюджета выделяются </a:t>
            </a:r>
            <a:r>
              <a:rPr lang="ru-RU" b="1" u="sng" dirty="0" smtClean="0"/>
              <a:t>нецелевые дотации</a:t>
            </a:r>
            <a:r>
              <a:rPr lang="ru-RU" dirty="0" smtClean="0"/>
              <a:t>, а муниципалитеты сами определяют приоритеты в части их использования, в том числе </a:t>
            </a:r>
            <a:r>
              <a:rPr lang="ru-RU" i="1" u="sng" dirty="0" smtClean="0"/>
              <a:t>на совместные проекты в рамках ММС</a:t>
            </a:r>
            <a:r>
              <a:rPr lang="ru-RU" dirty="0" smtClean="0"/>
              <a:t>. Объём нецелевых дотаций – </a:t>
            </a:r>
            <a:r>
              <a:rPr lang="ru-RU" i="1" u="sng" dirty="0" smtClean="0"/>
              <a:t>около 75%</a:t>
            </a:r>
            <a:r>
              <a:rPr lang="ru-RU" i="1" dirty="0" smtClean="0"/>
              <a:t> </a:t>
            </a:r>
            <a:r>
              <a:rPr lang="ru-RU" dirty="0" smtClean="0"/>
              <a:t>всех трансфертов из бюджета.</a:t>
            </a:r>
          </a:p>
          <a:p>
            <a:r>
              <a:rPr lang="ru-RU" b="1" u="sng" dirty="0" smtClean="0"/>
              <a:t>Налоговых</a:t>
            </a:r>
            <a:r>
              <a:rPr lang="en-US" b="1" u="sng" dirty="0" smtClean="0"/>
              <a:t>/</a:t>
            </a:r>
            <a:r>
              <a:rPr lang="ru-RU" b="1" u="sng" dirty="0" smtClean="0"/>
              <a:t>финансовых стимулов для продвижения ММС нет</a:t>
            </a:r>
            <a:r>
              <a:rPr lang="ru-RU" dirty="0" smtClean="0"/>
              <a:t>. Более того, в последние годы проводится </a:t>
            </a:r>
            <a:r>
              <a:rPr lang="ru-RU" i="1" u="sng" dirty="0" smtClean="0"/>
              <a:t>политика по сокращению льгот </a:t>
            </a:r>
            <a:r>
              <a:rPr lang="ru-RU" dirty="0" smtClean="0"/>
              <a:t>для создания равных условий ведения бизнеса.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95735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295401"/>
            <a:ext cx="10515600" cy="1854199"/>
          </a:xfrm>
        </p:spPr>
        <p:txBody>
          <a:bodyPr>
            <a:normAutofit/>
          </a:bodyPr>
          <a:lstStyle/>
          <a:p>
            <a:pPr algn="ctr"/>
            <a:r>
              <a:rPr lang="it-IT" sz="3200" dirty="0" smtClean="0"/>
              <a:t>MAIN FEATURES FOR INTER-MUNICIPAL </a:t>
            </a:r>
            <a:r>
              <a:rPr lang="it-IT" sz="3200" dirty="0" smtClean="0"/>
              <a:t>COOPERATION</a:t>
            </a:r>
            <a:r>
              <a:rPr lang="ru-RU" sz="3200" dirty="0" smtClean="0"/>
              <a:t>. </a:t>
            </a:r>
            <a:r>
              <a:rPr lang="it-IT" sz="3200" dirty="0" smtClean="0"/>
              <a:t>ANALYSIS AND PROCESSES ENACTED PRIOR TO THE INTER-MUNICIPAL COOPERATION (REFORM)</a:t>
            </a:r>
            <a:endParaRPr lang="it-IT" sz="32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3158067"/>
            <a:ext cx="10515600" cy="2931583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ru-RU" dirty="0" smtClean="0"/>
              <a:t>Изучение международного опыта в сфере ММС для выбора варианта реформ, наиболее приемлемого в национальной практике</a:t>
            </a:r>
          </a:p>
          <a:p>
            <a:pPr marL="457200" indent="-457200">
              <a:buAutoNum type="arabicPeriod"/>
            </a:pPr>
            <a:r>
              <a:rPr lang="ru-RU" dirty="0" smtClean="0"/>
              <a:t>Планируется расширение практики создания Ассоциаций местных Советов депутатов на другие области</a:t>
            </a:r>
          </a:p>
          <a:p>
            <a:pPr marL="457200" indent="-457200">
              <a:buAutoNum type="arabicPeriod"/>
            </a:pPr>
            <a:r>
              <a:rPr lang="ru-RU" dirty="0" smtClean="0"/>
              <a:t>Необходима популяризация проектов ММС, их актуальности и специфики на региональном уровне</a:t>
            </a:r>
          </a:p>
          <a:p>
            <a:pPr marL="457200" indent="-457200">
              <a:buAutoNum type="arabicPeriod"/>
            </a:pPr>
            <a:r>
              <a:rPr lang="ru-RU" dirty="0" smtClean="0"/>
              <a:t>Требуется усиление взаимодействия власти, бизнеса и общества, включая негосударственные организации, в процесс популяризации проектов ММС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39754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66442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490</Words>
  <Application>Microsoft Office PowerPoint</Application>
  <PresentationFormat>Произвольный</PresentationFormat>
  <Paragraphs>44</Paragraphs>
  <Slides>8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Tema di Office</vt:lpstr>
      <vt:lpstr>Слайд 1</vt:lpstr>
      <vt:lpstr>Республика Беларусь: общие сведения</vt:lpstr>
      <vt:lpstr>Республика Беларусь: общие сведения</vt:lpstr>
      <vt:lpstr>REGULATORY FRAMEWORK FOR INTER-MUNICIPAL COOPERATION</vt:lpstr>
      <vt:lpstr>REGULATORY FRAMEWORK FOR INTER-MUNICIPAL COOPERATION</vt:lpstr>
      <vt:lpstr>FINANCIAL FRAMEWORK FOR INTER-MUNICIPAL COOPERATION</vt:lpstr>
      <vt:lpstr>MAIN FEATURES FOR INTER-MUNICIPAL COOPERATION. ANALYSIS AND PROCESSES ENACTED PRIOR TO THE INTER-MUNICIPAL COOPERATION (REFORM)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Daniele Del Bianco</dc:creator>
  <cp:lastModifiedBy>Администратор</cp:lastModifiedBy>
  <cp:revision>55</cp:revision>
  <dcterms:created xsi:type="dcterms:W3CDTF">2016-12-02T11:20:11Z</dcterms:created>
  <dcterms:modified xsi:type="dcterms:W3CDTF">2016-12-11T11:29:01Z</dcterms:modified>
</cp:coreProperties>
</file>