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6" r:id="rId3"/>
    <p:sldId id="267" r:id="rId4"/>
    <p:sldId id="268" r:id="rId5"/>
    <p:sldId id="262" r:id="rId6"/>
    <p:sldId id="270" r:id="rId7"/>
    <p:sldId id="258" r:id="rId8"/>
    <p:sldId id="269" r:id="rId9"/>
    <p:sldId id="259" r:id="rId10"/>
    <p:sldId id="260" r:id="rId11"/>
    <p:sldId id="265" r:id="rId12"/>
    <p:sldId id="261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7408" autoAdjust="0"/>
  </p:normalViewPr>
  <p:slideViewPr>
    <p:cSldViewPr snapToGrid="0">
      <p:cViewPr>
        <p:scale>
          <a:sx n="70" d="100"/>
          <a:sy n="70" d="100"/>
        </p:scale>
        <p:origin x="-330" y="-2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196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626D-DCB4-4CBE-A60F-A2E7F8CB49C1}" type="datetimeFigureOut">
              <a:rPr lang="it-IT" smtClean="0"/>
              <a:t>13/12/2016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F97B-C6D6-42CD-928D-C3962736030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2757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6F26A-5A6D-405A-AE86-BA08E47756B2}" type="datetimeFigureOut">
              <a:rPr lang="it-IT" smtClean="0"/>
              <a:t>13/12/2016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3EC5C-8551-4107-A38E-DDA92CD1240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7548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3EC5C-8551-4107-A38E-DDA92CD1240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2413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Legally, there is no such thing as a regional level in the country. There is, however, a post of government trustee/governor whose territorial scope includes several municipalities. In other words, there is a governor but no province (no relevant government structures within the governor’s territorial jurisdiction). So there are 9 Trustees’-Governors’  Administrations in Georgia.</a:t>
            </a:r>
            <a:endParaRPr lang="en-US" dirty="0" smtClean="0"/>
          </a:p>
          <a:p>
            <a:r>
              <a:rPr lang="en-US" baseline="0" dirty="0" smtClean="0"/>
              <a:t>The state budgetary system consists of two levels – state and municipal budget; and incase of </a:t>
            </a:r>
            <a:r>
              <a:rPr lang="en-US" baseline="0" dirty="0" err="1" smtClean="0"/>
              <a:t>Adjara</a:t>
            </a:r>
            <a:r>
              <a:rPr lang="en-US" baseline="0" dirty="0" smtClean="0"/>
              <a:t> Autonomous Republic  - three levels – above mentioned state, municipal and autonomous republic budget.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47B3A-5864-45F2-8924-F160101D67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78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Article 20 - Right of a municipality to establish a non-entrepreneurial (non-commercial) legal entity and to join that entity</a:t>
            </a:r>
          </a:p>
          <a:p>
            <a:r>
              <a:rPr lang="en-US" dirty="0" smtClean="0"/>
              <a:t>1. A municipality may, for the coordination of its activities, establish a non-entrepreneurial (non</a:t>
            </a:r>
            <a:r>
              <a:rPr lang="en-US" baseline="0" dirty="0" smtClean="0"/>
              <a:t> </a:t>
            </a:r>
            <a:r>
              <a:rPr lang="en-US" dirty="0" smtClean="0"/>
              <a:t>commercial)</a:t>
            </a:r>
            <a:r>
              <a:rPr lang="en-US" baseline="0" dirty="0" smtClean="0"/>
              <a:t> </a:t>
            </a:r>
            <a:r>
              <a:rPr lang="en-US" dirty="0" smtClean="0"/>
              <a:t>legal</a:t>
            </a:r>
            <a:r>
              <a:rPr lang="en-US" baseline="0" dirty="0" smtClean="0"/>
              <a:t> </a:t>
            </a:r>
            <a:r>
              <a:rPr lang="en-US" dirty="0" smtClean="0"/>
              <a:t>person</a:t>
            </a:r>
            <a:r>
              <a:rPr lang="en-US" baseline="0" dirty="0" smtClean="0"/>
              <a:t> </a:t>
            </a:r>
            <a:r>
              <a:rPr lang="en-US" dirty="0" smtClean="0"/>
              <a:t>and/or</a:t>
            </a:r>
            <a:r>
              <a:rPr lang="en-US" baseline="0" dirty="0" smtClean="0"/>
              <a:t> </a:t>
            </a:r>
            <a:r>
              <a:rPr lang="en-US" dirty="0" smtClean="0"/>
              <a:t>join</a:t>
            </a:r>
            <a:r>
              <a:rPr lang="en-US" baseline="0" dirty="0" smtClean="0"/>
              <a:t> </a:t>
            </a:r>
            <a:r>
              <a:rPr lang="en-US" dirty="0" smtClean="0"/>
              <a:t>that</a:t>
            </a:r>
            <a:r>
              <a:rPr lang="en-US" baseline="0" dirty="0" smtClean="0"/>
              <a:t> </a:t>
            </a:r>
            <a:r>
              <a:rPr lang="en-US" dirty="0" smtClean="0"/>
              <a:t>entity. </a:t>
            </a:r>
          </a:p>
          <a:p>
            <a:r>
              <a:rPr lang="en-US" dirty="0" smtClean="0"/>
              <a:t>2.Anon-entrepreneurial(non-commercial) legal entity referred to in paragraph 1of this</a:t>
            </a:r>
            <a:r>
              <a:rPr lang="en-US" baseline="0" dirty="0" smtClean="0"/>
              <a:t> </a:t>
            </a:r>
            <a:r>
              <a:rPr lang="en-US" dirty="0" smtClean="0"/>
              <a:t>article may </a:t>
            </a:r>
            <a:r>
              <a:rPr lang="en-US" dirty="0" err="1" smtClean="0"/>
              <a:t>organise</a:t>
            </a:r>
            <a:r>
              <a:rPr lang="en-US" dirty="0" smtClean="0"/>
              <a:t> joint activities within the powers of the</a:t>
            </a:r>
            <a:r>
              <a:rPr lang="en-US" baseline="0" dirty="0" smtClean="0"/>
              <a:t> </a:t>
            </a:r>
            <a:r>
              <a:rPr lang="en-US" dirty="0" smtClean="0"/>
              <a:t>municipality, take part, on behalf of the municipality, in preliminary discussions and consultations concerning draft laws relating to local self-government, cooperate with public authorities and international unions(associations) of self-governing units, also establish relations with foreign</a:t>
            </a:r>
            <a:r>
              <a:rPr lang="en-US" baseline="0" dirty="0" smtClean="0"/>
              <a:t> </a:t>
            </a:r>
            <a:r>
              <a:rPr lang="en-US" dirty="0" smtClean="0"/>
              <a:t>unions (associations) and international </a:t>
            </a:r>
            <a:r>
              <a:rPr lang="en-US" dirty="0" err="1" smtClean="0"/>
              <a:t>organisations</a:t>
            </a:r>
            <a:r>
              <a:rPr lang="en-US" dirty="0" smtClean="0"/>
              <a:t> operating in the field of local self-government.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Article 21 - Right of municipalities to </a:t>
            </a:r>
            <a:r>
              <a:rPr lang="en-US" dirty="0" err="1" smtClean="0"/>
              <a:t>organise</a:t>
            </a:r>
            <a:r>
              <a:rPr lang="en-US" dirty="0" smtClean="0"/>
              <a:t> joint activities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1.For the purpose of efficient exercise of the powers </a:t>
            </a:r>
            <a:r>
              <a:rPr lang="en-US" dirty="0" smtClean="0"/>
              <a:t>determined by this</a:t>
            </a:r>
            <a:r>
              <a:rPr lang="en-US" baseline="0" dirty="0" smtClean="0"/>
              <a:t> </a:t>
            </a:r>
            <a:r>
              <a:rPr lang="en-US" dirty="0" smtClean="0"/>
              <a:t>Law, and </a:t>
            </a:r>
            <a:r>
              <a:rPr lang="en-US" b="1" dirty="0" smtClean="0"/>
              <a:t>for the delivery of quality services to population, municipalities may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dirty="0" smtClean="0"/>
              <a:t>according to this Law and other legislative and subordinate acts of Georgia, </a:t>
            </a:r>
            <a:r>
              <a:rPr lang="en-US" b="1" dirty="0" smtClean="0"/>
              <a:t>establish a legal entity under private law as provided for by this Law, or</a:t>
            </a:r>
            <a:r>
              <a:rPr lang="en-US" b="1" baseline="0" dirty="0" smtClean="0"/>
              <a:t> b</a:t>
            </a:r>
            <a:r>
              <a:rPr lang="en-US" b="1" dirty="0" smtClean="0"/>
              <a:t>ecome</a:t>
            </a:r>
            <a:r>
              <a:rPr lang="en-US" b="1" baseline="0" dirty="0" smtClean="0"/>
              <a:t> </a:t>
            </a:r>
            <a:r>
              <a:rPr lang="en-US" b="1" dirty="0" smtClean="0"/>
              <a:t>partners/shareholders/founders of an entrepreneurial legal entity established by a municipality/municipalitie</a:t>
            </a:r>
            <a:r>
              <a:rPr lang="en-US" dirty="0" smtClean="0"/>
              <a:t>s, and members of a non-entrepreneurial (non</a:t>
            </a:r>
            <a:r>
              <a:rPr lang="en-US" baseline="0" dirty="0" smtClean="0"/>
              <a:t>  </a:t>
            </a:r>
            <a:r>
              <a:rPr lang="en-US" dirty="0" smtClean="0"/>
              <a:t>commercial)</a:t>
            </a:r>
            <a:r>
              <a:rPr lang="en-US" baseline="0" dirty="0" smtClean="0"/>
              <a:t> </a:t>
            </a:r>
            <a:r>
              <a:rPr lang="en-US" dirty="0" smtClean="0"/>
              <a:t>legal</a:t>
            </a:r>
            <a:r>
              <a:rPr lang="en-US" baseline="0" dirty="0" smtClean="0"/>
              <a:t> </a:t>
            </a:r>
            <a:r>
              <a:rPr lang="en-US" dirty="0" smtClean="0"/>
              <a:t>entity.</a:t>
            </a:r>
            <a:r>
              <a:rPr lang="en-US" baseline="0" dirty="0" smtClean="0"/>
              <a:t> </a:t>
            </a:r>
            <a:r>
              <a:rPr lang="en-US" dirty="0" smtClean="0"/>
              <a:t>In</a:t>
            </a:r>
            <a:r>
              <a:rPr lang="en-US" baseline="0" dirty="0" smtClean="0"/>
              <a:t> </a:t>
            </a:r>
            <a:r>
              <a:rPr lang="en-US" dirty="0" smtClean="0"/>
              <a:t>cases</a:t>
            </a:r>
            <a:r>
              <a:rPr lang="en-US" baseline="0" dirty="0" smtClean="0"/>
              <a:t> </a:t>
            </a:r>
            <a:r>
              <a:rPr lang="en-US" dirty="0" smtClean="0"/>
              <a:t>and</a:t>
            </a:r>
            <a:r>
              <a:rPr lang="en-US" baseline="0" dirty="0" smtClean="0"/>
              <a:t> </a:t>
            </a:r>
            <a:r>
              <a:rPr lang="en-US" dirty="0" smtClean="0"/>
              <a:t>in</a:t>
            </a:r>
            <a:r>
              <a:rPr lang="en-US" baseline="0" dirty="0" smtClean="0"/>
              <a:t> </a:t>
            </a:r>
            <a:r>
              <a:rPr lang="en-US" dirty="0" smtClean="0"/>
              <a:t>the</a:t>
            </a:r>
            <a:r>
              <a:rPr lang="en-US" baseline="0" dirty="0" smtClean="0"/>
              <a:t> </a:t>
            </a:r>
            <a:r>
              <a:rPr lang="en-US" dirty="0" smtClean="0"/>
              <a:t>manner</a:t>
            </a:r>
            <a:r>
              <a:rPr lang="en-US" baseline="0" dirty="0" smtClean="0"/>
              <a:t> </a:t>
            </a:r>
            <a:r>
              <a:rPr lang="en-US" dirty="0" smtClean="0"/>
              <a:t>provided</a:t>
            </a:r>
            <a:r>
              <a:rPr lang="en-US" baseline="0" dirty="0" smtClean="0"/>
              <a:t> </a:t>
            </a:r>
            <a:r>
              <a:rPr lang="en-US" dirty="0" smtClean="0"/>
              <a:t>for</a:t>
            </a:r>
            <a:r>
              <a:rPr lang="en-US" baseline="0" dirty="0" smtClean="0"/>
              <a:t> </a:t>
            </a:r>
            <a:r>
              <a:rPr lang="en-US" dirty="0" smtClean="0"/>
              <a:t>by</a:t>
            </a:r>
            <a:r>
              <a:rPr lang="en-US" baseline="0" dirty="0" smtClean="0"/>
              <a:t> </a:t>
            </a:r>
            <a:r>
              <a:rPr lang="en-US" dirty="0" smtClean="0"/>
              <a:t>the</a:t>
            </a:r>
            <a:r>
              <a:rPr lang="en-US" baseline="0" dirty="0" smtClean="0"/>
              <a:t> </a:t>
            </a:r>
            <a:r>
              <a:rPr lang="en-US" dirty="0" smtClean="0"/>
              <a:t>laws</a:t>
            </a:r>
            <a:r>
              <a:rPr lang="en-US" baseline="0" dirty="0" smtClean="0"/>
              <a:t> </a:t>
            </a:r>
            <a:r>
              <a:rPr lang="en-US" dirty="0" smtClean="0"/>
              <a:t>of</a:t>
            </a:r>
            <a:r>
              <a:rPr lang="en-US" baseline="0" dirty="0" smtClean="0"/>
              <a:t> </a:t>
            </a:r>
            <a:r>
              <a:rPr lang="en-US" dirty="0" smtClean="0"/>
              <a:t>Georgia,</a:t>
            </a:r>
            <a:r>
              <a:rPr lang="en-US" baseline="0" dirty="0" smtClean="0"/>
              <a:t> </a:t>
            </a:r>
            <a:r>
              <a:rPr lang="en-US" b="1" dirty="0" smtClean="0"/>
              <a:t>municipalities</a:t>
            </a:r>
            <a:r>
              <a:rPr lang="en-US" b="1" baseline="0" dirty="0" smtClean="0"/>
              <a:t> </a:t>
            </a:r>
            <a:r>
              <a:rPr lang="en-US" b="1" dirty="0" smtClean="0"/>
              <a:t>may</a:t>
            </a:r>
            <a:r>
              <a:rPr lang="en-US" b="1" baseline="0" dirty="0" smtClean="0"/>
              <a:t> </a:t>
            </a:r>
            <a:r>
              <a:rPr lang="en-US" b="1" dirty="0" smtClean="0"/>
              <a:t>set</a:t>
            </a:r>
            <a:r>
              <a:rPr lang="en-US" b="1" baseline="0" dirty="0" smtClean="0"/>
              <a:t> </a:t>
            </a:r>
            <a:r>
              <a:rPr lang="en-US" b="1" dirty="0" smtClean="0"/>
              <a:t>up</a:t>
            </a:r>
            <a:r>
              <a:rPr lang="en-US" b="1" baseline="0" dirty="0" smtClean="0"/>
              <a:t> </a:t>
            </a:r>
            <a:r>
              <a:rPr lang="en-US" b="1" dirty="0" smtClean="0"/>
              <a:t>a</a:t>
            </a:r>
            <a:r>
              <a:rPr lang="en-US" b="1" baseline="0" dirty="0" smtClean="0"/>
              <a:t> </a:t>
            </a:r>
            <a:r>
              <a:rPr lang="en-US" b="1" dirty="0" smtClean="0"/>
              <a:t>joint</a:t>
            </a:r>
            <a:r>
              <a:rPr lang="en-US" b="1" baseline="0" dirty="0" smtClean="0"/>
              <a:t> </a:t>
            </a:r>
            <a:r>
              <a:rPr lang="en-US" b="1" dirty="0" smtClean="0"/>
              <a:t>service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2. </a:t>
            </a:r>
            <a:r>
              <a:rPr lang="en-US" b="1" dirty="0" smtClean="0"/>
              <a:t>For the purpose of undertaking joint projects, a municipality may enter into an agreement with another municipality for merging budgetary funds.</a:t>
            </a:r>
          </a:p>
          <a:p>
            <a:r>
              <a:rPr lang="en-US" dirty="0" smtClean="0"/>
              <a:t>3.Thedecisionsstipulated byparagraphs1and2ofthis </a:t>
            </a:r>
            <a:r>
              <a:rPr lang="en-US" dirty="0" err="1" smtClean="0"/>
              <a:t>articleshallbemadebytheexecutivebody</a:t>
            </a:r>
            <a:r>
              <a:rPr lang="en-US" dirty="0" smtClean="0"/>
              <a:t>(bodies) </a:t>
            </a:r>
            <a:r>
              <a:rPr lang="en-US" dirty="0" err="1" smtClean="0"/>
              <a:t>ofamunicipality</a:t>
            </a:r>
            <a:r>
              <a:rPr lang="en-US" dirty="0" smtClean="0"/>
              <a:t>(municipalities), </a:t>
            </a:r>
            <a:r>
              <a:rPr lang="en-US" dirty="0" err="1" smtClean="0"/>
              <a:t>withthe</a:t>
            </a:r>
            <a:endParaRPr lang="en-US" dirty="0" smtClean="0"/>
          </a:p>
          <a:p>
            <a:r>
              <a:rPr lang="en-US" dirty="0" smtClean="0"/>
              <a:t>consent of the </a:t>
            </a:r>
            <a:r>
              <a:rPr lang="en-US" dirty="0" err="1" smtClean="0"/>
              <a:t>Sakrebulo</a:t>
            </a:r>
            <a:r>
              <a:rPr lang="en-US" dirty="0" smtClean="0"/>
              <a:t>(s) of the municipality (municipalities)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3EC5C-8551-4107-A38E-DDA92CD1240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3121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3EC5C-8551-4107-A38E-DDA92CD1240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7548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3EC5C-8551-4107-A38E-DDA92CD1240B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7548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 userDrawn="1"/>
        </p:nvSpPr>
        <p:spPr>
          <a:xfrm>
            <a:off x="5785009" y="0"/>
            <a:ext cx="6406991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787" y="1830520"/>
            <a:ext cx="2880000" cy="2880000"/>
          </a:xfrm>
          <a:prstGeom prst="rect">
            <a:avLst/>
          </a:prstGeom>
        </p:spPr>
      </p:pic>
      <p:sp>
        <p:nvSpPr>
          <p:cNvPr id="10" name="Rectangle 5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429697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 rot="10800000" flipV="1">
            <a:off x="6452382" y="175540"/>
            <a:ext cx="5565970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PRACTICES 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INTER-MUNICIPAL COOPERATION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asellaDiTesto 11"/>
          <p:cNvSpPr txBox="1"/>
          <p:nvPr userDrawn="1"/>
        </p:nvSpPr>
        <p:spPr>
          <a:xfrm>
            <a:off x="6452382" y="5460618"/>
            <a:ext cx="39081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Consiglio Regionale</a:t>
            </a:r>
          </a:p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Regione Autonoma Friuli Venezia Giulia</a:t>
            </a:r>
          </a:p>
          <a:p>
            <a:pPr algn="l"/>
            <a:r>
              <a:rPr lang="it-IT" baseline="0" dirty="0" smtClean="0">
                <a:solidFill>
                  <a:schemeClr val="bg1"/>
                </a:solidFill>
              </a:rPr>
              <a:t>Sala Tessitori</a:t>
            </a:r>
          </a:p>
        </p:txBody>
      </p:sp>
      <p:pic>
        <p:nvPicPr>
          <p:cNvPr id="26" name="Immagine 12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781" y="5427651"/>
            <a:ext cx="1488012" cy="587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 userDrawn="1"/>
        </p:nvSpPr>
        <p:spPr>
          <a:xfrm>
            <a:off x="6452382" y="4227322"/>
            <a:ext cx="3054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800" baseline="0" dirty="0" smtClean="0">
                <a:solidFill>
                  <a:schemeClr val="bg1"/>
                </a:solidFill>
              </a:rPr>
              <a:t>13</a:t>
            </a:r>
            <a:r>
              <a:rPr lang="en-GB" sz="1800" baseline="0" noProof="0" dirty="0" smtClean="0">
                <a:solidFill>
                  <a:schemeClr val="bg1"/>
                </a:solidFill>
              </a:rPr>
              <a:t> December </a:t>
            </a:r>
            <a:r>
              <a:rPr lang="it-IT" sz="1800" baseline="0" dirty="0" smtClean="0">
                <a:solidFill>
                  <a:schemeClr val="bg1"/>
                </a:solidFill>
              </a:rPr>
              <a:t>2016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800" dirty="0" smtClean="0">
                <a:solidFill>
                  <a:schemeClr val="bg1"/>
                </a:solidFill>
              </a:rPr>
              <a:t>Trieste</a:t>
            </a:r>
            <a:r>
              <a:rPr lang="it-IT" sz="1800" baseline="0" dirty="0" smtClean="0">
                <a:solidFill>
                  <a:schemeClr val="bg1"/>
                </a:solidFill>
              </a:rPr>
              <a:t> – Piazza Oberdan, 10</a:t>
            </a:r>
          </a:p>
          <a:p>
            <a:pPr algn="l"/>
            <a:endParaRPr lang="it-IT" dirty="0">
              <a:solidFill>
                <a:schemeClr val="bg1"/>
              </a:solidFill>
            </a:endParaRPr>
          </a:p>
        </p:txBody>
      </p:sp>
      <p:grpSp>
        <p:nvGrpSpPr>
          <p:cNvPr id="7" name="Gruppo 6"/>
          <p:cNvGrpSpPr/>
          <p:nvPr userDrawn="1"/>
        </p:nvGrpSpPr>
        <p:grpSpPr>
          <a:xfrm>
            <a:off x="297106" y="457200"/>
            <a:ext cx="5108283" cy="933189"/>
            <a:chOff x="317555" y="603127"/>
            <a:chExt cx="5108283" cy="933189"/>
          </a:xfrm>
        </p:grpSpPr>
        <p:pic>
          <p:nvPicPr>
            <p:cNvPr id="22" name="Immagine 8" descr="Risultati immagini per council of EUROPE logo black and white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03" t="7277" r="8017" b="7373"/>
            <a:stretch>
              <a:fillRect/>
            </a:stretch>
          </p:blipFill>
          <p:spPr bwMode="auto">
            <a:xfrm>
              <a:off x="317555" y="603127"/>
              <a:ext cx="1041471" cy="9331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Immagine 22"/>
            <p:cNvPicPr>
              <a:picLocks noChangeAspect="1"/>
            </p:cNvPicPr>
            <p:nvPr userDrawn="1"/>
          </p:nvPicPr>
          <p:blipFill>
            <a:blip r:embed="rId5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5946" y="603690"/>
              <a:ext cx="2800235" cy="932626"/>
            </a:xfrm>
            <a:prstGeom prst="rect">
              <a:avLst/>
            </a:prstGeom>
          </p:spPr>
        </p:pic>
        <p:pic>
          <p:nvPicPr>
            <p:cNvPr id="15" name="Immagine 11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3101" y="764544"/>
              <a:ext cx="1052737" cy="5057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CasellaDiTesto 26"/>
          <p:cNvSpPr txBox="1"/>
          <p:nvPr userDrawn="1"/>
        </p:nvSpPr>
        <p:spPr>
          <a:xfrm>
            <a:off x="1982837" y="5150156"/>
            <a:ext cx="1739900" cy="277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200" i="1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 the patronage of</a:t>
            </a:r>
            <a:endParaRPr lang="it-IT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83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56426"/>
            <a:ext cx="10515600" cy="1034033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306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solidFill>
            <a:schemeClr val="tx1">
              <a:lumMod val="50000"/>
              <a:lumOff val="50000"/>
            </a:schemeClr>
          </a:solidFill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463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290181"/>
            <a:ext cx="10515600" cy="896247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2186427"/>
            <a:ext cx="5181600" cy="399053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2186427"/>
            <a:ext cx="5181600" cy="3990536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069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15234"/>
            <a:ext cx="10515600" cy="1046560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518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9353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12/13/2016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34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1410601"/>
            <a:ext cx="10515600" cy="10372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2480153"/>
            <a:ext cx="10515600" cy="36968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Trieste, 13/12/2016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 smtClean="0"/>
              <a:t>INTERNATIONAL PRACTICES IN INTER-MUNICIPAL COOPERATION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D1028-69C3-4FC6-8C6A-2696D319A159}" type="slidenum">
              <a:rPr lang="it-IT" smtClean="0"/>
              <a:t>‹#›</a:t>
            </a:fld>
            <a:endParaRPr lang="it-IT" dirty="0"/>
          </a:p>
        </p:txBody>
      </p:sp>
      <p:pic>
        <p:nvPicPr>
          <p:cNvPr id="17" name="Immagine 1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056" y="472572"/>
            <a:ext cx="1204215" cy="618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magine 12"/>
          <p:cNvPicPr>
            <a:picLocks noChangeAspect="1" noChangeArrowheads="1"/>
          </p:cNvPicPr>
          <p:nvPr/>
        </p:nvPicPr>
        <p:blipFill>
          <a:blip r:embed="rId10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411" y="408008"/>
            <a:ext cx="1771389" cy="74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8" descr="Risultati immagini per council of EUROPE logo black and white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3" t="7277" r="8017" b="7373"/>
          <a:stretch>
            <a:fillRect/>
          </a:stretch>
        </p:blipFill>
        <p:spPr bwMode="auto">
          <a:xfrm>
            <a:off x="838200" y="299497"/>
            <a:ext cx="1126785" cy="96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12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18892"/>
            <a:ext cx="3047658" cy="909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26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447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204911"/>
          </a:xfrm>
        </p:spPr>
        <p:txBody>
          <a:bodyPr>
            <a:normAutofit/>
          </a:bodyPr>
          <a:lstStyle/>
          <a:p>
            <a:r>
              <a:rPr lang="it-IT" sz="4000" dirty="0" smtClean="0"/>
              <a:t>ANALYSIS AND PROCESSES ENACTED PRIOR TO THE INTER-MUNICIPAL COOPERATION (REFORM)</a:t>
            </a:r>
            <a:endParaRPr lang="it-IT" sz="40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3314701"/>
            <a:ext cx="10515600" cy="277495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it-IT" sz="3200" dirty="0"/>
              <a:t>Improvement of legal basis for development and promotion of </a:t>
            </a:r>
            <a:r>
              <a:rPr lang="it-IT" sz="3200" dirty="0" smtClean="0"/>
              <a:t>IMC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3200" dirty="0" smtClean="0"/>
              <a:t>Identification of main priorities/spheres for promouting IMC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3200" dirty="0" smtClean="0"/>
              <a:t>Participation in international incentives toward development of IMC</a:t>
            </a:r>
          </a:p>
          <a:p>
            <a:pPr marL="342900" indent="-342900">
              <a:buFont typeface="Arial" pitchFamily="34" charset="0"/>
              <a:buChar char="•"/>
            </a:pPr>
            <a:endParaRPr lang="it-IT" dirty="0" smtClean="0"/>
          </a:p>
          <a:p>
            <a:pPr marL="342900" indent="-342900">
              <a:buFont typeface="Arial" pitchFamily="34" charset="0"/>
              <a:buChar char="•"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15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Challengies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Development of the relevant national strategy and action plan</a:t>
            </a:r>
          </a:p>
          <a:p>
            <a:r>
              <a:rPr lang="it-IT" sz="3200" dirty="0" smtClean="0"/>
              <a:t>Improvement of the legal procurement procedures; possibility for joint procurement procedures</a:t>
            </a:r>
          </a:p>
          <a:p>
            <a:r>
              <a:rPr lang="it-IT" sz="3200" dirty="0" smtClean="0"/>
              <a:t>Enable municipalities to obtain grants for joint  projects</a:t>
            </a:r>
          </a:p>
          <a:p>
            <a:r>
              <a:rPr lang="it-IT" sz="3200" dirty="0" smtClean="0"/>
              <a:t>Development of the relevant capacity building programmes</a:t>
            </a:r>
          </a:p>
          <a:p>
            <a:r>
              <a:rPr lang="it-IT" sz="3200" dirty="0" smtClean="0"/>
              <a:t>Development of the service standards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657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442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6300" y="2209800"/>
            <a:ext cx="10553700" cy="2590800"/>
          </a:xfrm>
        </p:spPr>
        <p:txBody>
          <a:bodyPr/>
          <a:lstStyle/>
          <a:p>
            <a:r>
              <a:rPr lang="en-US" sz="6000" dirty="0" smtClean="0"/>
              <a:t>Inter Municipal Cooperation in Georgia </a:t>
            </a:r>
            <a:br>
              <a:rPr lang="en-US" sz="6000" dirty="0" smtClean="0"/>
            </a:br>
            <a:r>
              <a:rPr lang="en-US" sz="4400" dirty="0" smtClean="0"/>
              <a:t>experience and perspectives 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Mariam </a:t>
            </a:r>
            <a:r>
              <a:rPr lang="en-US" dirty="0" err="1" smtClean="0"/>
              <a:t>Davitashvili</a:t>
            </a:r>
            <a:endParaRPr lang="en-US" dirty="0" smtClean="0"/>
          </a:p>
          <a:p>
            <a:r>
              <a:rPr lang="ka-GE" dirty="0" smtClean="0"/>
              <a:t>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99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structure of local self-government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19351"/>
            <a:ext cx="10972800" cy="4267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Regions – 9 (functional-planning units, coinciding with the jurisdiction area of a State Trustees-Governor’s Administrations)  </a:t>
            </a:r>
            <a:endParaRPr lang="ru-RU" sz="3600" dirty="0" smtClean="0">
              <a:solidFill>
                <a:schemeClr val="tx1"/>
              </a:solidFill>
            </a:endParaRPr>
          </a:p>
          <a:p>
            <a:r>
              <a:rPr lang="en-US" sz="3600" dirty="0" smtClean="0">
                <a:solidFill>
                  <a:schemeClr val="tx1"/>
                </a:solidFill>
              </a:rPr>
              <a:t>Municipalities</a:t>
            </a:r>
            <a:r>
              <a:rPr lang="ru-RU" sz="3600" dirty="0" smtClean="0">
                <a:solidFill>
                  <a:schemeClr val="tx1"/>
                </a:solidFill>
              </a:rPr>
              <a:t> – 71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</a:rPr>
              <a:t>Self-Governing Cities (including the capital Tbilisi) </a:t>
            </a:r>
            <a:r>
              <a:rPr lang="ru-RU" sz="3200" dirty="0" smtClean="0">
                <a:solidFill>
                  <a:schemeClr val="tx1"/>
                </a:solidFill>
              </a:rPr>
              <a:t>– 12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</a:rPr>
              <a:t>Self-governing communities (towns plus rural zones)</a:t>
            </a:r>
            <a:r>
              <a:rPr lang="ru-RU" sz="3200" dirty="0" smtClean="0">
                <a:solidFill>
                  <a:schemeClr val="tx1"/>
                </a:solidFill>
              </a:rPr>
              <a:t>– 59</a:t>
            </a:r>
          </a:p>
          <a:p>
            <a:pPr marL="457200" lvl="1" indent="0">
              <a:buNone/>
            </a:pPr>
            <a:endParaRPr lang="ru-RU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32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1950" y="1404939"/>
            <a:ext cx="11391900" cy="671511"/>
          </a:xfrm>
        </p:spPr>
        <p:txBody>
          <a:bodyPr>
            <a:normAutofit/>
          </a:bodyPr>
          <a:lstStyle/>
          <a:p>
            <a:r>
              <a:rPr lang="it-IT" sz="3200" dirty="0" smtClean="0"/>
              <a:t>REGULATORY FRAMEWORK FOR INTER-MUNICIPAL COOPERATION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1950" y="2152650"/>
            <a:ext cx="11487150" cy="4152900"/>
          </a:xfrm>
        </p:spPr>
        <p:txBody>
          <a:bodyPr>
            <a:noAutofit/>
          </a:bodyPr>
          <a:lstStyle/>
          <a:p>
            <a:r>
              <a:rPr lang="it-IT" sz="2500" dirty="0" smtClean="0"/>
              <a:t>Local Self-Govermnent Code:</a:t>
            </a:r>
          </a:p>
          <a:p>
            <a:r>
              <a:rPr lang="it-IT" sz="2500" dirty="0" smtClean="0"/>
              <a:t>Article 20 – municipalities have the right </a:t>
            </a:r>
            <a:r>
              <a:rPr lang="en-US" sz="2500" dirty="0" smtClean="0"/>
              <a:t>to </a:t>
            </a:r>
            <a:r>
              <a:rPr lang="en-US" sz="2500" dirty="0"/>
              <a:t>set up </a:t>
            </a:r>
            <a:r>
              <a:rPr lang="en-US" sz="2500" dirty="0" smtClean="0"/>
              <a:t>non-profit </a:t>
            </a:r>
            <a:r>
              <a:rPr lang="en-US" sz="2500" dirty="0"/>
              <a:t>(non-commercial) legal </a:t>
            </a:r>
            <a:r>
              <a:rPr lang="en-US" sz="2500" dirty="0" smtClean="0"/>
              <a:t>body </a:t>
            </a:r>
            <a:r>
              <a:rPr lang="en-US" sz="2500" dirty="0"/>
              <a:t>or/and obtain membership of such body. Such associations have the right to cooperate with </a:t>
            </a:r>
            <a:r>
              <a:rPr lang="en-US" sz="2500" dirty="0" smtClean="0"/>
              <a:t>the </a:t>
            </a:r>
            <a:r>
              <a:rPr lang="en-US" sz="2500" dirty="0"/>
              <a:t>state authorities as well as with international unions (associations</a:t>
            </a:r>
            <a:r>
              <a:rPr lang="en-US" sz="2500" dirty="0" smtClean="0"/>
              <a:t>).</a:t>
            </a:r>
          </a:p>
          <a:p>
            <a:r>
              <a:rPr lang="en-US" sz="2500" dirty="0"/>
              <a:t>Article 21 - grants to municipalities the right to found joint </a:t>
            </a:r>
            <a:r>
              <a:rPr lang="en-US" sz="2500" dirty="0" smtClean="0"/>
              <a:t>enterprises</a:t>
            </a:r>
            <a:r>
              <a:rPr lang="en-US" sz="2500" dirty="0"/>
              <a:t>, become partners/founders of </a:t>
            </a:r>
            <a:r>
              <a:rPr lang="en-US" sz="2500" dirty="0" err="1"/>
              <a:t>Ltds</a:t>
            </a:r>
            <a:r>
              <a:rPr lang="en-US" sz="2500" dirty="0"/>
              <a:t> and/or their members, set up joint servants and unify </a:t>
            </a:r>
            <a:r>
              <a:rPr lang="en-US" sz="2500" dirty="0" smtClean="0"/>
              <a:t> budgetary </a:t>
            </a:r>
            <a:r>
              <a:rPr lang="en-US" sz="2500" dirty="0"/>
              <a:t>resources</a:t>
            </a:r>
            <a:r>
              <a:rPr lang="en-US" sz="2500" dirty="0" smtClean="0"/>
              <a:t>.</a:t>
            </a:r>
          </a:p>
          <a:p>
            <a:r>
              <a:rPr lang="en-US" sz="2500" dirty="0"/>
              <a:t>Article 22 </a:t>
            </a:r>
            <a:r>
              <a:rPr lang="en-US" sz="2500" dirty="0" smtClean="0"/>
              <a:t>– A municipality may cooperate  with foreign </a:t>
            </a:r>
            <a:r>
              <a:rPr lang="en-US" sz="2500" dirty="0"/>
              <a:t>self-government authorities </a:t>
            </a:r>
            <a:r>
              <a:rPr lang="en-US" sz="2500" dirty="0" smtClean="0"/>
              <a:t>in accordance with the European Outline Convention on Trans frontier Cooperation</a:t>
            </a:r>
            <a:r>
              <a:rPr lang="en-US" sz="2500" dirty="0"/>
              <a:t> </a:t>
            </a:r>
            <a:r>
              <a:rPr lang="en-US" sz="2500" dirty="0" smtClean="0"/>
              <a:t>between Territorial Communities or Authorities and the legislation of Georgia.  </a:t>
            </a:r>
            <a:endParaRPr lang="it-IT" sz="25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245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56426"/>
            <a:ext cx="10515600" cy="872423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Local </a:t>
            </a:r>
            <a:r>
              <a:rPr lang="it-IT" dirty="0"/>
              <a:t>Self-Govermnent Code: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150" y="2343150"/>
            <a:ext cx="11334750" cy="3833813"/>
          </a:xfrm>
        </p:spPr>
        <p:txBody>
          <a:bodyPr>
            <a:normAutofit/>
          </a:bodyPr>
          <a:lstStyle/>
          <a:p>
            <a:r>
              <a:rPr lang="en-US" dirty="0"/>
              <a:t>Article 106</a:t>
            </a:r>
            <a:r>
              <a:rPr lang="en-US" baseline="30000" dirty="0"/>
              <a:t>1</a:t>
            </a:r>
            <a:r>
              <a:rPr lang="en-US" dirty="0"/>
              <a:t> -  </a:t>
            </a:r>
            <a:r>
              <a:rPr lang="en-US" dirty="0" smtClean="0"/>
              <a:t>determines the </a:t>
            </a:r>
            <a:r>
              <a:rPr lang="en-US" dirty="0"/>
              <a:t>status and forms of activities of municipal legal bodies of private </a:t>
            </a:r>
            <a:r>
              <a:rPr lang="en-US" dirty="0" smtClean="0"/>
              <a:t>law</a:t>
            </a:r>
            <a:endParaRPr lang="en-US" dirty="0"/>
          </a:p>
          <a:p>
            <a:pPr marL="342900" indent="-342900"/>
            <a:r>
              <a:rPr lang="en-US" dirty="0" smtClean="0"/>
              <a:t>To carry out joint </a:t>
            </a:r>
            <a:r>
              <a:rPr lang="en-US" dirty="0"/>
              <a:t>activities</a:t>
            </a:r>
            <a:r>
              <a:rPr lang="en-US" dirty="0" smtClean="0"/>
              <a:t>, municipalities may, jointly establish a joint stock </a:t>
            </a:r>
            <a:r>
              <a:rPr lang="en-US" dirty="0"/>
              <a:t>company, </a:t>
            </a:r>
            <a:r>
              <a:rPr lang="en-US" dirty="0" smtClean="0"/>
              <a:t>a limited </a:t>
            </a:r>
            <a:r>
              <a:rPr lang="en-US" dirty="0"/>
              <a:t>liability company, </a:t>
            </a:r>
            <a:r>
              <a:rPr lang="en-US" dirty="0" smtClean="0"/>
              <a:t>a non-entrepreneurial (non-commercial</a:t>
            </a:r>
            <a:r>
              <a:rPr lang="en-US" dirty="0"/>
              <a:t>) legal entity</a:t>
            </a:r>
            <a:r>
              <a:rPr lang="en-US" dirty="0" smtClean="0"/>
              <a:t>, or become partners/shareholders/founders of legal </a:t>
            </a:r>
            <a:r>
              <a:rPr lang="en-US" dirty="0"/>
              <a:t>entities </a:t>
            </a:r>
            <a:r>
              <a:rPr lang="en-US" dirty="0" smtClean="0"/>
              <a:t>established by other persons, including by a municipality/municipalities.</a:t>
            </a:r>
          </a:p>
          <a:p>
            <a:pPr marL="342900" indent="-342900"/>
            <a:r>
              <a:rPr lang="en-US" dirty="0"/>
              <a:t>Joint enterprises can receive property through auctions or direct disposal (gratuitously or with recompense)</a:t>
            </a:r>
          </a:p>
          <a:p>
            <a:pPr marL="342900" indent="-342900"/>
            <a:endParaRPr lang="en-US" dirty="0" smtClean="0"/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220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356426"/>
            <a:ext cx="10515600" cy="872423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Forms of Inter-Municipal Coperation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150" y="2343150"/>
            <a:ext cx="11334750" cy="3833813"/>
          </a:xfrm>
        </p:spPr>
        <p:txBody>
          <a:bodyPr>
            <a:normAutofit fontScale="85000" lnSpcReduction="20000"/>
          </a:bodyPr>
          <a:lstStyle/>
          <a:p>
            <a:pPr marL="342900" indent="-342900"/>
            <a:r>
              <a:rPr lang="en-US" dirty="0" smtClean="0"/>
              <a:t>A Regional Advisory Council is an advisory body of municipalities and it  operates under a state trustee </a:t>
            </a:r>
            <a:r>
              <a:rPr lang="en-US" dirty="0"/>
              <a:t>- Governor</a:t>
            </a:r>
            <a:r>
              <a:rPr lang="en-US" dirty="0" smtClean="0"/>
              <a:t>; it shall be established and shall  operate in the manner prescribed by</a:t>
            </a:r>
            <a:r>
              <a:rPr lang="en-US" dirty="0"/>
              <a:t> Law.</a:t>
            </a:r>
          </a:p>
          <a:p>
            <a:pPr marL="342900" indent="-342900"/>
            <a:r>
              <a:rPr lang="en-US" dirty="0" smtClean="0"/>
              <a:t>The purpose of the Regional Advisory Council is </a:t>
            </a:r>
            <a:r>
              <a:rPr lang="en-US" dirty="0"/>
              <a:t>to </a:t>
            </a:r>
            <a:r>
              <a:rPr lang="en-US" dirty="0" smtClean="0"/>
              <a:t>ensure that the interests of the municipality are represented and considered in the process of the development of the territory falling within the powers of the state trustee-</a:t>
            </a:r>
            <a:r>
              <a:rPr lang="en-US" dirty="0"/>
              <a:t> Governor</a:t>
            </a:r>
            <a:r>
              <a:rPr lang="en-US" dirty="0" smtClean="0"/>
              <a:t>.</a:t>
            </a:r>
          </a:p>
          <a:p>
            <a:pPr marL="342900" indent="-342900"/>
            <a:r>
              <a:rPr lang="en-US" dirty="0" smtClean="0"/>
              <a:t>The joint service for waste management</a:t>
            </a:r>
          </a:p>
          <a:p>
            <a:pPr marL="342900" indent="-342900"/>
            <a:r>
              <a:rPr lang="en-US" dirty="0" smtClean="0"/>
              <a:t>Implementation of joint infrastructural capital projects</a:t>
            </a:r>
          </a:p>
          <a:p>
            <a:r>
              <a:rPr lang="it-IT" dirty="0" smtClean="0"/>
              <a:t>Pre-school service</a:t>
            </a:r>
          </a:p>
          <a:p>
            <a:r>
              <a:rPr lang="en-US" dirty="0" smtClean="0"/>
              <a:t>Issues</a:t>
            </a:r>
            <a:r>
              <a:rPr lang="en-US" dirty="0"/>
              <a:t> relating to stray </a:t>
            </a:r>
            <a:r>
              <a:rPr lang="en-US" dirty="0" smtClean="0"/>
              <a:t>animals</a:t>
            </a:r>
          </a:p>
          <a:p>
            <a:r>
              <a:rPr lang="en-US" dirty="0" smtClean="0"/>
              <a:t>Swimming pool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616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27100" y="1328739"/>
            <a:ext cx="10515600" cy="1128711"/>
          </a:xfrm>
        </p:spPr>
        <p:txBody>
          <a:bodyPr>
            <a:normAutofit/>
          </a:bodyPr>
          <a:lstStyle/>
          <a:p>
            <a:r>
              <a:rPr lang="it-IT" sz="3600" dirty="0" smtClean="0"/>
              <a:t>FINANCIAL FRAMEWORK FOR INTER-MUNICIPAL COOPERATION</a:t>
            </a:r>
            <a:endParaRPr lang="it-IT" sz="36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52450" y="2533650"/>
            <a:ext cx="11410950" cy="3543299"/>
          </a:xfrm>
        </p:spPr>
        <p:txBody>
          <a:bodyPr>
            <a:noAutofit/>
          </a:bodyPr>
          <a:lstStyle/>
          <a:p>
            <a:r>
              <a:rPr lang="en-US" sz="2500" dirty="0" smtClean="0"/>
              <a:t>To exercise its own powers, a municipality may, with the permission of the Government of Georgia, receive a grant in the manner prescribed by law. To obtain permission to receive a grant, the executive body of the municipality shall file a request with the Government of Georgia. A permission of the Government of Georgia</a:t>
            </a:r>
            <a:r>
              <a:rPr lang="en-US" sz="2500" dirty="0"/>
              <a:t> shall not be required if:</a:t>
            </a:r>
          </a:p>
          <a:p>
            <a:r>
              <a:rPr lang="en-US" sz="2500" dirty="0"/>
              <a:t>a) a grant is received based on a treaty of Georgia ratified by the Parliament of </a:t>
            </a:r>
            <a:r>
              <a:rPr lang="en-US" sz="2500" dirty="0" smtClean="0"/>
              <a:t>Georgia</a:t>
            </a:r>
            <a:endParaRPr lang="en-US" sz="2500" dirty="0"/>
          </a:p>
          <a:p>
            <a:r>
              <a:rPr lang="en-US" sz="2500" dirty="0"/>
              <a:t>b) a grant is allocated by a ministry of Georgia or the relevant legal entity under </a:t>
            </a:r>
            <a:r>
              <a:rPr lang="en-US" sz="2500" dirty="0" smtClean="0"/>
              <a:t>public law provided for</a:t>
            </a:r>
            <a:r>
              <a:rPr lang="en-US" sz="2500" dirty="0"/>
              <a:t> by the Law of Georgia on Grants;</a:t>
            </a:r>
          </a:p>
          <a:p>
            <a:r>
              <a:rPr lang="en-US" sz="2500" dirty="0"/>
              <a:t>c) the recipient of the grant is Tbilisi.</a:t>
            </a:r>
            <a:endParaRPr lang="it-IT" sz="25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735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27100" y="1295400"/>
            <a:ext cx="10515600" cy="971549"/>
          </a:xfrm>
        </p:spPr>
        <p:txBody>
          <a:bodyPr>
            <a:normAutofit fontScale="90000"/>
          </a:bodyPr>
          <a:lstStyle/>
          <a:p>
            <a:r>
              <a:rPr lang="it-IT" sz="3600" dirty="0" smtClean="0"/>
              <a:t>FINANCIAL FRAMEWORK FOR INTER-MUNICIPAL COOPERATION F</a:t>
            </a:r>
            <a:r>
              <a:rPr lang="en-US" sz="3600" dirty="0" err="1" smtClean="0"/>
              <a:t>iscal</a:t>
            </a:r>
            <a:r>
              <a:rPr lang="en-US" sz="3600" dirty="0" smtClean="0"/>
              <a:t> </a:t>
            </a:r>
            <a:r>
              <a:rPr lang="en-US" sz="3600" dirty="0"/>
              <a:t>/ financial incentives to promote IMC</a:t>
            </a:r>
            <a:endParaRPr lang="it-IT" sz="36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2571750"/>
            <a:ext cx="10515600" cy="3517901"/>
          </a:xfrm>
        </p:spPr>
        <p:txBody>
          <a:bodyPr>
            <a:normAutofit/>
          </a:bodyPr>
          <a:lstStyle/>
          <a:p>
            <a:r>
              <a:rPr lang="it-IT" sz="2800" dirty="0" smtClean="0"/>
              <a:t>Resolution of the Governmnent of Georgia N23, 2013 – main framework for  alocation of the state budgetary </a:t>
            </a:r>
            <a:r>
              <a:rPr lang="en-US" sz="2800" dirty="0"/>
              <a:t>f</a:t>
            </a:r>
            <a:r>
              <a:rPr lang="en-US" sz="2800" dirty="0" smtClean="0"/>
              <a:t>unds </a:t>
            </a:r>
            <a:r>
              <a:rPr lang="en-US" sz="2800" dirty="0"/>
              <a:t>for Implementation of Regional </a:t>
            </a:r>
            <a:r>
              <a:rPr lang="en-US" sz="2800" dirty="0" smtClean="0"/>
              <a:t>Projects</a:t>
            </a:r>
          </a:p>
          <a:p>
            <a:r>
              <a:rPr lang="en-US" sz="2800" dirty="0" smtClean="0"/>
              <a:t>Preference is given to joint municipal projects, or regional projects initiated by the State Governor’s-Trustees Administrations</a:t>
            </a:r>
          </a:p>
          <a:p>
            <a:r>
              <a:rPr lang="en-US" sz="2800" dirty="0"/>
              <a:t>It is planned to continue the </a:t>
            </a:r>
            <a:r>
              <a:rPr lang="en-US" sz="2800" dirty="0" smtClean="0"/>
              <a:t>financial </a:t>
            </a:r>
            <a:r>
              <a:rPr lang="en-US" sz="2800" dirty="0"/>
              <a:t>stimulation of </a:t>
            </a:r>
            <a:r>
              <a:rPr lang="en-US" sz="2800" dirty="0" smtClean="0"/>
              <a:t>I</a:t>
            </a:r>
            <a:r>
              <a:rPr lang="en-US" sz="2800" dirty="0"/>
              <a:t>M</a:t>
            </a:r>
            <a:r>
              <a:rPr lang="en-US" sz="2800" dirty="0" smtClean="0"/>
              <a:t>C </a:t>
            </a:r>
            <a:r>
              <a:rPr lang="en-US" sz="2800" dirty="0"/>
              <a:t>through capital transfers</a:t>
            </a:r>
            <a:r>
              <a:rPr lang="en-US" sz="2800" dirty="0" smtClean="0"/>
              <a:t>.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320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257301"/>
            <a:ext cx="10515600" cy="838199"/>
          </a:xfrm>
        </p:spPr>
        <p:txBody>
          <a:bodyPr>
            <a:normAutofit/>
          </a:bodyPr>
          <a:lstStyle/>
          <a:p>
            <a:r>
              <a:rPr lang="it-IT" sz="3200" dirty="0" smtClean="0"/>
              <a:t>MAIN FEATURES </a:t>
            </a:r>
            <a:r>
              <a:rPr lang="it-IT" sz="3200" dirty="0"/>
              <a:t>FOR </a:t>
            </a:r>
            <a:r>
              <a:rPr lang="it-IT" sz="3200" dirty="0" smtClean="0"/>
              <a:t>INTER-MUNICIPAL COOPERATION </a:t>
            </a:r>
            <a:endParaRPr lang="it-IT" sz="32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2305050"/>
            <a:ext cx="10515600" cy="3784601"/>
          </a:xfrm>
        </p:spPr>
        <p:txBody>
          <a:bodyPr/>
          <a:lstStyle/>
          <a:p>
            <a:r>
              <a:rPr lang="it-IT" dirty="0" smtClean="0"/>
              <a:t>Mian tendencies of on-going IMC reform in Georgia: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dirty="0" smtClean="0"/>
              <a:t>Priority to infrustructural/capital joint projects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dirty="0" smtClean="0"/>
              <a:t>Intencive consultations with municipalites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dirty="0" smtClean="0"/>
              <a:t>Wide engagement of non-governmental organizations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dirty="0" smtClean="0"/>
              <a:t>Support of state and autonomous authorities</a:t>
            </a:r>
          </a:p>
          <a:p>
            <a:pPr marL="342900" indent="-342900">
              <a:buFont typeface="Arial" pitchFamily="34" charset="0"/>
              <a:buChar char="•"/>
            </a:pPr>
            <a:endParaRPr lang="it-IT" dirty="0" smtClean="0"/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Trieste, 13/12/2016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INTERNATIONAL PRACTICES IN INTER-MUNICIPAL COOPERATION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1028-69C3-4FC6-8C6A-2696D319A159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754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714</Words>
  <Application>Microsoft Office PowerPoint</Application>
  <PresentationFormat>Custom</PresentationFormat>
  <Paragraphs>92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Tema di Office</vt:lpstr>
      <vt:lpstr>PowerPoint Presentation</vt:lpstr>
      <vt:lpstr>Inter Municipal Cooperation in Georgia  experience and perspectives </vt:lpstr>
      <vt:lpstr>Institutional structure of local self-government</vt:lpstr>
      <vt:lpstr>REGULATORY FRAMEWORK FOR INTER-MUNICIPAL COOPERATION</vt:lpstr>
      <vt:lpstr> Local Self-Govermnent Code: </vt:lpstr>
      <vt:lpstr> Forms of Inter-Municipal Coperation </vt:lpstr>
      <vt:lpstr>FINANCIAL FRAMEWORK FOR INTER-MUNICIPAL COOPERATION</vt:lpstr>
      <vt:lpstr>FINANCIAL FRAMEWORK FOR INTER-MUNICIPAL COOPERATION Fiscal / financial incentives to promote IMC</vt:lpstr>
      <vt:lpstr>MAIN FEATURES FOR INTER-MUNICIPAL COOPERATION </vt:lpstr>
      <vt:lpstr>ANALYSIS AND PROCESSES ENACTED PRIOR TO THE INTER-MUNICIPAL COOPERATION (REFORM)</vt:lpstr>
      <vt:lpstr>Challengies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Daniele Del Bianco</dc:creator>
  <cp:lastModifiedBy>Tamar Morbedadze</cp:lastModifiedBy>
  <cp:revision>98</cp:revision>
  <dcterms:created xsi:type="dcterms:W3CDTF">2016-12-02T11:20:11Z</dcterms:created>
  <dcterms:modified xsi:type="dcterms:W3CDTF">2016-12-13T08:33:23Z</dcterms:modified>
</cp:coreProperties>
</file>