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3" r:id="rId3"/>
    <p:sldId id="266" r:id="rId4"/>
    <p:sldId id="264" r:id="rId5"/>
    <p:sldId id="265" r:id="rId6"/>
    <p:sldId id="267" r:id="rId7"/>
    <p:sldId id="268" r:id="rId8"/>
    <p:sldId id="269" r:id="rId9"/>
    <p:sldId id="270" r:id="rId10"/>
    <p:sldId id="271" r:id="rId11"/>
    <p:sldId id="261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6233" autoAdjust="0"/>
  </p:normalViewPr>
  <p:slideViewPr>
    <p:cSldViewPr snapToGrid="0">
      <p:cViewPr varScale="1">
        <p:scale>
          <a:sx n="61" d="100"/>
          <a:sy n="61" d="100"/>
        </p:scale>
        <p:origin x="30" y="1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196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A4626D-DCB4-4CBE-A60F-A2E7F8CB49C1}" type="datetimeFigureOut">
              <a:rPr lang="it-IT" smtClean="0"/>
              <a:t>13/12/2016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4F97B-C6D6-42CD-928D-C39627360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27576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E6F26A-5A6D-405A-AE86-BA08E47756B2}" type="datetimeFigureOut">
              <a:rPr lang="it-IT" smtClean="0"/>
              <a:t>13/12/2016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3EC5C-8551-4107-A38E-DDA92CD124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7548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3EC5C-8551-4107-A38E-DDA92CD1240B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2413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png"/><Relationship Id="rId5" Type="http://schemas.openxmlformats.org/officeDocument/2006/relationships/image" Target="../media/image7.jpe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 userDrawn="1"/>
        </p:nvSpPr>
        <p:spPr>
          <a:xfrm>
            <a:off x="5785009" y="0"/>
            <a:ext cx="6406991" cy="6858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2787" y="1830520"/>
            <a:ext cx="2880000" cy="2880000"/>
          </a:xfrm>
          <a:prstGeom prst="rect">
            <a:avLst/>
          </a:prstGeom>
        </p:spPr>
      </p:pic>
      <p:sp>
        <p:nvSpPr>
          <p:cNvPr id="10" name="Rectangle 5"/>
          <p:cNvSpPr>
            <a:spLocks noChangeArrowheads="1"/>
          </p:cNvSpPr>
          <p:nvPr userDrawn="1"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429697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 rot="10800000" flipV="1">
            <a:off x="6452382" y="175540"/>
            <a:ext cx="5565970" cy="3631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3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INTERNATIONAL PRACTICES IN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INTER-MUNICIPAL COOPERATION</a:t>
            </a:r>
            <a:endParaRPr kumimoji="0" lang="it-IT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CasellaDiTesto 11"/>
          <p:cNvSpPr txBox="1"/>
          <p:nvPr userDrawn="1"/>
        </p:nvSpPr>
        <p:spPr>
          <a:xfrm>
            <a:off x="6452382" y="5460618"/>
            <a:ext cx="39081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baseline="0" dirty="0" smtClean="0">
                <a:solidFill>
                  <a:schemeClr val="bg1"/>
                </a:solidFill>
              </a:rPr>
              <a:t>Consiglio Regionale</a:t>
            </a:r>
          </a:p>
          <a:p>
            <a:pPr algn="l"/>
            <a:r>
              <a:rPr lang="it-IT" baseline="0" dirty="0" smtClean="0">
                <a:solidFill>
                  <a:schemeClr val="bg1"/>
                </a:solidFill>
              </a:rPr>
              <a:t>Regione Autonoma Friuli Venezia Giulia</a:t>
            </a:r>
          </a:p>
          <a:p>
            <a:pPr algn="l"/>
            <a:r>
              <a:rPr lang="it-IT" baseline="0" dirty="0" smtClean="0">
                <a:solidFill>
                  <a:schemeClr val="bg1"/>
                </a:solidFill>
              </a:rPr>
              <a:t>Sala Tessitori</a:t>
            </a:r>
          </a:p>
        </p:txBody>
      </p:sp>
      <p:pic>
        <p:nvPicPr>
          <p:cNvPr id="26" name="Immagine 12"/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8781" y="5427651"/>
            <a:ext cx="1488012" cy="587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sellaDiTesto 2"/>
          <p:cNvSpPr txBox="1"/>
          <p:nvPr userDrawn="1"/>
        </p:nvSpPr>
        <p:spPr>
          <a:xfrm>
            <a:off x="6452382" y="4227322"/>
            <a:ext cx="30548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800" baseline="0" dirty="0" smtClean="0">
                <a:solidFill>
                  <a:schemeClr val="bg1"/>
                </a:solidFill>
              </a:rPr>
              <a:t>13</a:t>
            </a:r>
            <a:r>
              <a:rPr lang="en-GB" sz="1800" baseline="0" noProof="0" dirty="0" smtClean="0">
                <a:solidFill>
                  <a:schemeClr val="bg1"/>
                </a:solidFill>
              </a:rPr>
              <a:t> December </a:t>
            </a:r>
            <a:r>
              <a:rPr lang="it-IT" sz="1800" baseline="0" dirty="0" smtClean="0">
                <a:solidFill>
                  <a:schemeClr val="bg1"/>
                </a:solidFill>
              </a:rPr>
              <a:t>2016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800" dirty="0" smtClean="0">
                <a:solidFill>
                  <a:schemeClr val="bg1"/>
                </a:solidFill>
              </a:rPr>
              <a:t>Trieste</a:t>
            </a:r>
            <a:r>
              <a:rPr lang="it-IT" sz="1800" baseline="0" dirty="0" smtClean="0">
                <a:solidFill>
                  <a:schemeClr val="bg1"/>
                </a:solidFill>
              </a:rPr>
              <a:t> – Piazza Oberdan, 10</a:t>
            </a:r>
          </a:p>
          <a:p>
            <a:pPr algn="l"/>
            <a:endParaRPr lang="it-IT" dirty="0">
              <a:solidFill>
                <a:schemeClr val="bg1"/>
              </a:solidFill>
            </a:endParaRPr>
          </a:p>
        </p:txBody>
      </p:sp>
      <p:grpSp>
        <p:nvGrpSpPr>
          <p:cNvPr id="7" name="Gruppo 6"/>
          <p:cNvGrpSpPr/>
          <p:nvPr userDrawn="1"/>
        </p:nvGrpSpPr>
        <p:grpSpPr>
          <a:xfrm>
            <a:off x="297106" y="457200"/>
            <a:ext cx="5108283" cy="933189"/>
            <a:chOff x="317555" y="603127"/>
            <a:chExt cx="5108283" cy="933189"/>
          </a:xfrm>
        </p:grpSpPr>
        <p:pic>
          <p:nvPicPr>
            <p:cNvPr id="22" name="Immagine 8" descr="Risultati immagini per council of EUROPE logo black and white"/>
            <p:cNvPicPr>
              <a:picLocks noChangeAspect="1" noChangeArrowheads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203" t="7277" r="8017" b="7373"/>
            <a:stretch>
              <a:fillRect/>
            </a:stretch>
          </p:blipFill>
          <p:spPr bwMode="auto">
            <a:xfrm>
              <a:off x="317555" y="603127"/>
              <a:ext cx="1041471" cy="93318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Immagine 22"/>
            <p:cNvPicPr>
              <a:picLocks noChangeAspect="1"/>
            </p:cNvPicPr>
            <p:nvPr userDrawn="1"/>
          </p:nvPicPr>
          <p:blipFill>
            <a:blip r:embed="rId5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5946" y="603690"/>
              <a:ext cx="2800235" cy="932626"/>
            </a:xfrm>
            <a:prstGeom prst="rect">
              <a:avLst/>
            </a:prstGeom>
          </p:spPr>
        </p:pic>
        <p:pic>
          <p:nvPicPr>
            <p:cNvPr id="15" name="Immagine 11"/>
            <p:cNvPicPr>
              <a:picLocks noChangeAspect="1" noChangeArrowheads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73101" y="764544"/>
              <a:ext cx="1052737" cy="5057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CasellaDiTesto 26"/>
          <p:cNvSpPr txBox="1"/>
          <p:nvPr userDrawn="1"/>
        </p:nvSpPr>
        <p:spPr>
          <a:xfrm>
            <a:off x="1982837" y="5150156"/>
            <a:ext cx="1739900" cy="277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1200" i="1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Under the patronage of</a:t>
            </a:r>
            <a:endParaRPr lang="it-IT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833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356426"/>
            <a:ext cx="10515600" cy="1034033"/>
          </a:xfrm>
          <a:solidFill>
            <a:schemeClr val="tx1">
              <a:lumMod val="50000"/>
              <a:lumOff val="50000"/>
            </a:schemeClr>
          </a:solidFill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3061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solidFill>
            <a:schemeClr val="tx1">
              <a:lumMod val="50000"/>
              <a:lumOff val="50000"/>
            </a:schemeClr>
          </a:solidFill>
        </p:spPr>
        <p:txBody>
          <a:bodyPr anchor="b"/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4634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290181"/>
            <a:ext cx="10515600" cy="896247"/>
          </a:xfrm>
          <a:solidFill>
            <a:schemeClr val="tx1">
              <a:lumMod val="50000"/>
              <a:lumOff val="50000"/>
            </a:schemeClr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2186427"/>
            <a:ext cx="5181600" cy="399053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2186427"/>
            <a:ext cx="5181600" cy="3990536"/>
          </a:xfrm>
        </p:spPr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0694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315234"/>
            <a:ext cx="10515600" cy="1046560"/>
          </a:xfrm>
          <a:solidFill>
            <a:schemeClr val="tx1">
              <a:lumMod val="50000"/>
              <a:lumOff val="50000"/>
            </a:schemeClr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5186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9353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4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1410601"/>
            <a:ext cx="10515600" cy="10372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2480153"/>
            <a:ext cx="10515600" cy="36968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Trieste, 13/12/2016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dirty="0" smtClean="0"/>
              <a:t>INTERNATIONAL PRACTICES IN INTER-MUNICIPAL COOPERATION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D1028-69C3-4FC6-8C6A-2696D319A159}" type="slidenum">
              <a:rPr lang="it-IT" smtClean="0"/>
              <a:t>‹N›</a:t>
            </a:fld>
            <a:endParaRPr lang="it-IT" dirty="0"/>
          </a:p>
        </p:txBody>
      </p:sp>
      <p:pic>
        <p:nvPicPr>
          <p:cNvPr id="17" name="Immagine 1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7056" y="472572"/>
            <a:ext cx="1204215" cy="618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Immagine 12"/>
          <p:cNvPicPr>
            <a:picLocks noChangeAspect="1" noChangeArrowheads="1"/>
          </p:cNvPicPr>
          <p:nvPr/>
        </p:nvPicPr>
        <p:blipFill>
          <a:blip r:embed="rId9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2411" y="408008"/>
            <a:ext cx="1771389" cy="747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magine 8" descr="Risultati immagini per council of EUROPE logo black and white"/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03" t="7277" r="8017" b="7373"/>
          <a:stretch>
            <a:fillRect/>
          </a:stretch>
        </p:blipFill>
        <p:spPr bwMode="auto">
          <a:xfrm>
            <a:off x="838200" y="299497"/>
            <a:ext cx="1126785" cy="964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Immagine 11"/>
          <p:cNvPicPr>
            <a:picLocks noChangeAspect="1"/>
          </p:cNvPicPr>
          <p:nvPr userDrawn="1"/>
        </p:nvPicPr>
        <p:blipFill>
          <a:blip r:embed="rId11" cstate="print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318892"/>
            <a:ext cx="3047658" cy="909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263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cd.coe.int/ViewDoc.jsp?Ref=Rec(2005)2&amp;Language=lanEnglish&amp;Site=COE&amp;BackColorInternet=C3C3C3&amp;BackColorIntranet=EDB021&amp;BackColorLogged=F5D383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447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Country Projects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Support to Consolidating </a:t>
            </a:r>
            <a:r>
              <a:rPr lang="en-US" dirty="0"/>
              <a:t>L</a:t>
            </a:r>
            <a:r>
              <a:rPr lang="en-US" dirty="0" smtClean="0"/>
              <a:t>ocal Democracy in Armenia</a:t>
            </a:r>
          </a:p>
          <a:p>
            <a:r>
              <a:rPr lang="en-US" dirty="0" smtClean="0"/>
              <a:t>Albania</a:t>
            </a:r>
          </a:p>
          <a:p>
            <a:r>
              <a:rPr lang="en-US" dirty="0" smtClean="0"/>
              <a:t>Greece</a:t>
            </a:r>
          </a:p>
          <a:p>
            <a:r>
              <a:rPr lang="en-US" smtClean="0"/>
              <a:t>Moldova</a:t>
            </a:r>
            <a:endParaRPr lang="en-US" dirty="0" smtClean="0"/>
          </a:p>
          <a:p>
            <a:r>
              <a:rPr lang="en-US" dirty="0" smtClean="0"/>
              <a:t>Serbia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75468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442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Democratic Institutions and Governance Department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Good Governance Division</a:t>
            </a:r>
          </a:p>
          <a:p>
            <a:pPr lvl="1"/>
            <a:r>
              <a:rPr lang="en-GB" sz="2800" dirty="0"/>
              <a:t>European Committee on Democracy and Governance (CDDG)</a:t>
            </a:r>
          </a:p>
          <a:p>
            <a:pPr lvl="1"/>
            <a:r>
              <a:rPr lang="en-GB" sz="2800" dirty="0"/>
              <a:t>Centre of Expertise for Local Government Reform</a:t>
            </a:r>
          </a:p>
          <a:p>
            <a:pPr lvl="1"/>
            <a:r>
              <a:rPr lang="en-GB" sz="2800" dirty="0"/>
              <a:t>Strategy on Innovation and Good Governance at Local Level</a:t>
            </a:r>
          </a:p>
          <a:p>
            <a:pPr lvl="1"/>
            <a:r>
              <a:rPr lang="en-GB" sz="2800" dirty="0"/>
              <a:t>Programmatic Cooperation Framework for Armenia, Azerbaijan, Georgia, Republic of Moldova, Ukraine and </a:t>
            </a:r>
            <a:r>
              <a:rPr lang="en-GB" sz="2800" dirty="0" smtClean="0"/>
              <a:t>Belarus</a:t>
            </a:r>
            <a:endParaRPr lang="en-GB" sz="2800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976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3600" dirty="0"/>
              <a:t>European Committee on Democracy and Governance</a:t>
            </a:r>
            <a:br>
              <a:rPr lang="en-GB" sz="3600" dirty="0"/>
            </a:br>
            <a:r>
              <a:rPr lang="en-GB" sz="3600" dirty="0"/>
              <a:t>CDDG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Intergovernmental committee composed of national experts from each of 47 member states</a:t>
            </a:r>
          </a:p>
          <a:p>
            <a:pPr lvl="1"/>
            <a:r>
              <a:rPr lang="en-GB" dirty="0"/>
              <a:t>Best practice and guidelines on modernisation reforms </a:t>
            </a:r>
          </a:p>
          <a:p>
            <a:pPr lvl="1"/>
            <a:r>
              <a:rPr lang="en-GB" dirty="0"/>
              <a:t>Peer reviews at request of member </a:t>
            </a:r>
          </a:p>
          <a:p>
            <a:pPr lvl="1"/>
            <a:r>
              <a:rPr lang="en-GB" dirty="0"/>
              <a:t>Updating toolkits of the Centre of Expertise reflecting the latest governance practice</a:t>
            </a:r>
          </a:p>
          <a:p>
            <a:pPr lvl="1"/>
            <a:r>
              <a:rPr lang="en-GB" dirty="0"/>
              <a:t>Best practice on democratic governance of </a:t>
            </a:r>
            <a:r>
              <a:rPr lang="en-GB" dirty="0" err="1"/>
              <a:t>transfrontier</a:t>
            </a:r>
            <a:r>
              <a:rPr lang="en-GB" dirty="0"/>
              <a:t> cooperation bodies</a:t>
            </a:r>
          </a:p>
          <a:p>
            <a:pPr lvl="1"/>
            <a:r>
              <a:rPr lang="en-GB" dirty="0"/>
              <a:t>Guideline and Recommendation on participation in local public life and political decision-</a:t>
            </a:r>
            <a:r>
              <a:rPr lang="en-GB" dirty="0" smtClean="0"/>
              <a:t>making</a:t>
            </a:r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2056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200" dirty="0">
                <a:solidFill>
                  <a:srgbClr val="004489"/>
                </a:solidFill>
              </a:rPr>
              <a:t>European Outline Convention on </a:t>
            </a:r>
            <a:r>
              <a:rPr lang="en-GB" sz="3200" dirty="0" err="1">
                <a:solidFill>
                  <a:srgbClr val="004489"/>
                </a:solidFill>
              </a:rPr>
              <a:t>Transfrontier</a:t>
            </a:r>
            <a:r>
              <a:rPr lang="en-GB" sz="3200" dirty="0">
                <a:solidFill>
                  <a:srgbClr val="004489"/>
                </a:solidFill>
              </a:rPr>
              <a:t> Co-operation between Territorial Communities or Authorities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>
                <a:solidFill>
                  <a:srgbClr val="004489"/>
                </a:solidFill>
              </a:rPr>
              <a:t>CETS 159 - Additional Protocol to the European Outline Convention on </a:t>
            </a:r>
            <a:r>
              <a:rPr lang="en-GB" dirty="0" err="1">
                <a:solidFill>
                  <a:srgbClr val="004489"/>
                </a:solidFill>
              </a:rPr>
              <a:t>Transfrontier</a:t>
            </a:r>
            <a:r>
              <a:rPr lang="en-GB" dirty="0">
                <a:solidFill>
                  <a:srgbClr val="004489"/>
                </a:solidFill>
              </a:rPr>
              <a:t> Co-operation between Territorial Communities or Authorities</a:t>
            </a:r>
          </a:p>
          <a:p>
            <a:endParaRPr lang="en-GB" dirty="0">
              <a:solidFill>
                <a:srgbClr val="004489"/>
              </a:solidFill>
            </a:endParaRPr>
          </a:p>
          <a:p>
            <a:r>
              <a:rPr lang="en-GB" dirty="0">
                <a:solidFill>
                  <a:srgbClr val="004489"/>
                </a:solidFill>
              </a:rPr>
              <a:t>CETS 169 - Protocol No. 2 to the European Outline Convention on </a:t>
            </a:r>
            <a:r>
              <a:rPr lang="en-GB" dirty="0" err="1">
                <a:solidFill>
                  <a:srgbClr val="004489"/>
                </a:solidFill>
              </a:rPr>
              <a:t>Transfrontier</a:t>
            </a:r>
            <a:r>
              <a:rPr lang="en-GB" dirty="0">
                <a:solidFill>
                  <a:srgbClr val="004489"/>
                </a:solidFill>
              </a:rPr>
              <a:t> Co-operation between Territorial Communities or Authorities concerning </a:t>
            </a:r>
            <a:r>
              <a:rPr lang="en-GB" dirty="0" err="1">
                <a:solidFill>
                  <a:srgbClr val="004489"/>
                </a:solidFill>
              </a:rPr>
              <a:t>interterritorial</a:t>
            </a:r>
            <a:r>
              <a:rPr lang="en-GB" dirty="0">
                <a:solidFill>
                  <a:srgbClr val="004489"/>
                </a:solidFill>
              </a:rPr>
              <a:t> co-operation</a:t>
            </a:r>
          </a:p>
          <a:p>
            <a:endParaRPr lang="en-GB" dirty="0">
              <a:solidFill>
                <a:srgbClr val="004489"/>
              </a:solidFill>
            </a:endParaRPr>
          </a:p>
          <a:p>
            <a:r>
              <a:rPr lang="en-GB" dirty="0">
                <a:solidFill>
                  <a:srgbClr val="004489"/>
                </a:solidFill>
              </a:rPr>
              <a:t>CETS 206 - Protocol No. 3 to the European Outline Convention on </a:t>
            </a:r>
            <a:r>
              <a:rPr lang="en-GB" dirty="0" err="1">
                <a:solidFill>
                  <a:srgbClr val="004489"/>
                </a:solidFill>
              </a:rPr>
              <a:t>Transfrontier</a:t>
            </a:r>
            <a:r>
              <a:rPr lang="en-GB" dirty="0">
                <a:solidFill>
                  <a:srgbClr val="004489"/>
                </a:solidFill>
              </a:rPr>
              <a:t> Co-operation between Territorial Communities or Authorities concerning </a:t>
            </a:r>
            <a:r>
              <a:rPr lang="en-GB" dirty="0" err="1">
                <a:solidFill>
                  <a:srgbClr val="004489"/>
                </a:solidFill>
              </a:rPr>
              <a:t>Euroregional</a:t>
            </a:r>
            <a:r>
              <a:rPr lang="en-GB" dirty="0">
                <a:solidFill>
                  <a:srgbClr val="004489"/>
                </a:solidFill>
              </a:rPr>
              <a:t> Co-operation Groupings (ECGs)</a:t>
            </a:r>
          </a:p>
          <a:p>
            <a:endParaRPr lang="en-GB" dirty="0">
              <a:solidFill>
                <a:srgbClr val="004489"/>
              </a:solidFill>
            </a:endParaRPr>
          </a:p>
          <a:p>
            <a:r>
              <a:rPr lang="en-GB" dirty="0">
                <a:solidFill>
                  <a:srgbClr val="004489"/>
                </a:solidFill>
              </a:rPr>
              <a:t>Recommendation </a:t>
            </a:r>
            <a:r>
              <a:rPr lang="en-GB" dirty="0">
                <a:solidFill>
                  <a:srgbClr val="004489"/>
                </a:solidFill>
                <a:hlinkClick r:id="rId2"/>
              </a:rPr>
              <a:t>Rec(2005)2</a:t>
            </a:r>
            <a:r>
              <a:rPr lang="en-GB" dirty="0">
                <a:solidFill>
                  <a:srgbClr val="004489"/>
                </a:solidFill>
              </a:rPr>
              <a:t> of the Committee of Ministers to member states on good practices in and reducing obstacles to </a:t>
            </a:r>
            <a:r>
              <a:rPr lang="en-GB" dirty="0" err="1">
                <a:solidFill>
                  <a:srgbClr val="004489"/>
                </a:solidFill>
              </a:rPr>
              <a:t>transfrontier</a:t>
            </a:r>
            <a:r>
              <a:rPr lang="en-GB" dirty="0">
                <a:solidFill>
                  <a:srgbClr val="004489"/>
                </a:solidFill>
              </a:rPr>
              <a:t> and inter-territorial co-operation between territorial communities or authorities</a:t>
            </a:r>
          </a:p>
          <a:p>
            <a:r>
              <a:rPr lang="en-GB" b="1" dirty="0">
                <a:solidFill>
                  <a:srgbClr val="004489"/>
                </a:solidFill>
              </a:rPr>
              <a:t>Cooperation Tools:</a:t>
            </a:r>
            <a:r>
              <a:rPr lang="en-GB" dirty="0">
                <a:solidFill>
                  <a:srgbClr val="004489"/>
                </a:solidFill>
              </a:rPr>
              <a:t>  IMC-CBC-</a:t>
            </a:r>
            <a:r>
              <a:rPr lang="en-GB" dirty="0" smtClean="0">
                <a:solidFill>
                  <a:srgbClr val="004489"/>
                </a:solidFill>
              </a:rPr>
              <a:t>C2C – EDEN Database</a:t>
            </a:r>
            <a:endParaRPr lang="en-GB" dirty="0">
              <a:solidFill>
                <a:srgbClr val="004489"/>
              </a:solidFill>
            </a:endParaRPr>
          </a:p>
          <a:p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8427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Centre of Expertise for Local Government Reform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Council of Europe Operational arm in field of multi-level governance</a:t>
            </a:r>
          </a:p>
          <a:p>
            <a:pPr lvl="1"/>
            <a:r>
              <a:rPr lang="en-GB" dirty="0"/>
              <a:t>Established following 3</a:t>
            </a:r>
            <a:r>
              <a:rPr lang="en-GB" baseline="30000" dirty="0"/>
              <a:t>rd</a:t>
            </a:r>
            <a:r>
              <a:rPr lang="en-GB" dirty="0"/>
              <a:t> Summit of </a:t>
            </a:r>
            <a:r>
              <a:rPr lang="en-GB" dirty="0" err="1"/>
              <a:t>CoE</a:t>
            </a:r>
            <a:r>
              <a:rPr lang="en-GB" dirty="0"/>
              <a:t> in Warsaw in 2005 to deliver good local and regional governance</a:t>
            </a:r>
          </a:p>
          <a:p>
            <a:pPr lvl="1"/>
            <a:r>
              <a:rPr lang="en-GB" dirty="0"/>
              <a:t>Seeks out proven capacity-building tools from across Europe and adapts them to meet local circumstances</a:t>
            </a:r>
            <a:endParaRPr lang="en-US" dirty="0"/>
          </a:p>
          <a:p>
            <a:pPr lvl="1"/>
            <a:r>
              <a:rPr lang="en-GB" dirty="0"/>
              <a:t>Strengthens in-country institutions through capacity-building programmes</a:t>
            </a:r>
          </a:p>
          <a:p>
            <a:pPr lvl="1"/>
            <a:r>
              <a:rPr lang="en-GB" dirty="0"/>
              <a:t>Impact-oriented programmes drawing on best European experience contribute to development of effective democratic local government</a:t>
            </a:r>
            <a:r>
              <a:rPr lang="en-GB" dirty="0" smtClean="0"/>
              <a:t>.</a:t>
            </a:r>
            <a:endParaRPr lang="en-US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6575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2FD1028-69C3-4FC6-8C6A-2696D319A159}" type="slidenum">
              <a:rPr lang="it-IT" smtClean="0"/>
              <a:pPr algn="ctr"/>
              <a:t>6</a:t>
            </a:fld>
            <a:endParaRPr lang="it-IT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52184" y="1287082"/>
            <a:ext cx="8034615" cy="42902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dirty="0" smtClean="0">
                <a:solidFill>
                  <a:srgbClr val="004489"/>
                </a:solidFill>
                <a:latin typeface="Myriad Pro" charset="0"/>
                <a:cs typeface="Calibri" charset="0"/>
              </a:rPr>
              <a:t>Assisting central and local governments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8" name="Down Arrow 7"/>
          <p:cNvSpPr/>
          <p:nvPr/>
        </p:nvSpPr>
        <p:spPr>
          <a:xfrm rot="16200000">
            <a:off x="4191002" y="3771898"/>
            <a:ext cx="381000" cy="685804"/>
          </a:xfrm>
          <a:prstGeom prst="downArrow">
            <a:avLst>
              <a:gd name="adj1" fmla="val 50000"/>
              <a:gd name="adj2" fmla="val 52363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005099" y="167391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10" name="AutoShape 10"/>
          <p:cNvSpPr>
            <a:spLocks noChangeArrowheads="1"/>
          </p:cNvSpPr>
          <p:nvPr/>
        </p:nvSpPr>
        <p:spPr bwMode="auto">
          <a:xfrm>
            <a:off x="2667000" y="4267200"/>
            <a:ext cx="228600" cy="381000"/>
          </a:xfrm>
          <a:prstGeom prst="downArrow">
            <a:avLst>
              <a:gd name="adj1" fmla="val 50000"/>
              <a:gd name="adj2" fmla="val 31250"/>
            </a:avLst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smtClean="0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1371600" y="3276600"/>
            <a:ext cx="2286000" cy="914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spcAft>
                <a:spcPts val="1000"/>
              </a:spcAft>
              <a:buFontTx/>
              <a:buNone/>
              <a:defRPr/>
            </a:pPr>
            <a:r>
              <a:rPr lang="en-GB" altLang="en-US" sz="1600" b="1" dirty="0" smtClean="0">
                <a:solidFill>
                  <a:srgbClr val="004489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Legal assistance programmes 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spcAft>
                <a:spcPts val="1000"/>
              </a:spcAft>
              <a:buFontTx/>
              <a:buNone/>
              <a:defRPr/>
            </a:pPr>
            <a:r>
              <a:rPr lang="en-GB" altLang="en-US" sz="1400" b="1" dirty="0" smtClean="0">
                <a:solidFill>
                  <a:srgbClr val="004489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(decentralisation, governance)</a:t>
            </a:r>
            <a:endParaRPr lang="ru-RU" altLang="en-US" sz="1400" b="1" dirty="0" smtClean="0">
              <a:solidFill>
                <a:srgbClr val="004489"/>
              </a:solidFill>
              <a:latin typeface="Arial" panose="020B0604020202020204" pitchFamily="34" charset="0"/>
              <a:ea typeface="Tahoma" panose="020B0604030504040204" pitchFamily="34" charset="0"/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5181600" y="3886200"/>
            <a:ext cx="3657600" cy="5905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600" b="1" dirty="0">
                <a:solidFill>
                  <a:srgbClr val="004489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I</a:t>
            </a:r>
            <a:r>
              <a:rPr lang="en-GB" altLang="en-US" sz="1600" b="1" dirty="0" smtClean="0">
                <a:solidFill>
                  <a:srgbClr val="004489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nnovative tools (13)</a:t>
            </a:r>
            <a:endParaRPr lang="ru-RU" altLang="en-US" sz="1600" b="1" dirty="0" smtClean="0">
              <a:solidFill>
                <a:srgbClr val="004489"/>
              </a:solidFill>
              <a:latin typeface="Arial" panose="020B0604020202020204" pitchFamily="34" charset="0"/>
              <a:ea typeface="Tahoma" panose="020B0604030504040204" pitchFamily="34" charset="0"/>
            </a:endParaRPr>
          </a:p>
        </p:txBody>
      </p:sp>
      <p:sp>
        <p:nvSpPr>
          <p:cNvPr id="13" name="Rectangle 26"/>
          <p:cNvSpPr>
            <a:spLocks noChangeArrowheads="1"/>
          </p:cNvSpPr>
          <p:nvPr/>
        </p:nvSpPr>
        <p:spPr bwMode="auto">
          <a:xfrm>
            <a:off x="1371600" y="1767591"/>
            <a:ext cx="2320925" cy="97560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GB" altLang="en-US" sz="1400" b="1" dirty="0" smtClean="0">
              <a:solidFill>
                <a:srgbClr val="00448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2000" b="1" dirty="0" smtClean="0">
                <a:solidFill>
                  <a:srgbClr val="004489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Assisting central authorities</a:t>
            </a:r>
            <a:endParaRPr lang="en-US" altLang="en-US" sz="2000" b="1" dirty="0" smtClean="0">
              <a:solidFill>
                <a:srgbClr val="004489"/>
              </a:solidFill>
              <a:latin typeface="Arial" panose="020B0604020202020204" pitchFamily="34" charset="0"/>
              <a:ea typeface="Tahoma" panose="020B0604030504040204" pitchFamily="34" charset="0"/>
            </a:endParaRPr>
          </a:p>
        </p:txBody>
      </p:sp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5955480" y="1733269"/>
            <a:ext cx="2274119" cy="92669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ro-RO" altLang="en-US" sz="1400" b="1" dirty="0" smtClean="0">
              <a:latin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o-RO" altLang="en-US" sz="2000" b="1" dirty="0" smtClean="0"/>
              <a:t> </a:t>
            </a:r>
            <a:r>
              <a:rPr lang="en-GB" altLang="en-US" sz="2000" b="1" dirty="0" smtClean="0">
                <a:solidFill>
                  <a:srgbClr val="004489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Assisting local governments</a:t>
            </a:r>
            <a:endParaRPr lang="ro-RO" altLang="en-US" sz="2000" b="1" dirty="0" smtClean="0">
              <a:solidFill>
                <a:srgbClr val="004489"/>
              </a:solidFill>
              <a:latin typeface="Arial" panose="020B0604020202020204" pitchFamily="34" charset="0"/>
              <a:ea typeface="Tahoma" panose="020B0604030504040204" pitchFamily="34" charset="0"/>
            </a:endParaRPr>
          </a:p>
        </p:txBody>
      </p:sp>
      <p:sp>
        <p:nvSpPr>
          <p:cNvPr id="15" name="AutoShape 25"/>
          <p:cNvSpPr>
            <a:spLocks noChangeArrowheads="1"/>
          </p:cNvSpPr>
          <p:nvPr/>
        </p:nvSpPr>
        <p:spPr bwMode="auto">
          <a:xfrm>
            <a:off x="2362200" y="2743200"/>
            <a:ext cx="304800" cy="577850"/>
          </a:xfrm>
          <a:prstGeom prst="downArrow">
            <a:avLst>
              <a:gd name="adj1" fmla="val 50000"/>
              <a:gd name="adj2" fmla="val 37500"/>
            </a:avLst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smtClean="0"/>
          </a:p>
        </p:txBody>
      </p:sp>
      <p:sp>
        <p:nvSpPr>
          <p:cNvPr id="16" name="Line 26"/>
          <p:cNvSpPr>
            <a:spLocks noChangeShapeType="1"/>
          </p:cNvSpPr>
          <p:nvPr/>
        </p:nvSpPr>
        <p:spPr bwMode="auto">
          <a:xfrm flipH="1">
            <a:off x="5486398" y="4495800"/>
            <a:ext cx="533401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7" name="Line 31"/>
          <p:cNvSpPr>
            <a:spLocks noChangeShapeType="1"/>
          </p:cNvSpPr>
          <p:nvPr/>
        </p:nvSpPr>
        <p:spPr bwMode="auto">
          <a:xfrm flipH="1">
            <a:off x="6172200" y="44958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8" name="Line 32"/>
          <p:cNvSpPr>
            <a:spLocks noChangeShapeType="1"/>
          </p:cNvSpPr>
          <p:nvPr/>
        </p:nvSpPr>
        <p:spPr bwMode="auto">
          <a:xfrm>
            <a:off x="6934200" y="4495801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9" name="Line 33"/>
          <p:cNvSpPr>
            <a:spLocks noChangeShapeType="1"/>
          </p:cNvSpPr>
          <p:nvPr/>
        </p:nvSpPr>
        <p:spPr bwMode="auto">
          <a:xfrm>
            <a:off x="7848600" y="44958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0" name="AutoShape 38"/>
          <p:cNvSpPr>
            <a:spLocks noChangeArrowheads="1"/>
          </p:cNvSpPr>
          <p:nvPr/>
        </p:nvSpPr>
        <p:spPr bwMode="auto">
          <a:xfrm>
            <a:off x="3609975" y="2257425"/>
            <a:ext cx="2178050" cy="304800"/>
          </a:xfrm>
          <a:prstGeom prst="leftRightArrow">
            <a:avLst>
              <a:gd name="adj1" fmla="val 50000"/>
              <a:gd name="adj2" fmla="val 170000"/>
            </a:avLst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dirty="0" smtClean="0"/>
          </a:p>
        </p:txBody>
      </p:sp>
      <p:sp>
        <p:nvSpPr>
          <p:cNvPr id="21" name="Down Arrow 20"/>
          <p:cNvSpPr/>
          <p:nvPr/>
        </p:nvSpPr>
        <p:spPr>
          <a:xfrm>
            <a:off x="6781800" y="2743200"/>
            <a:ext cx="484187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181600" y="3124200"/>
            <a:ext cx="3657600" cy="73183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b="1" dirty="0">
                <a:solidFill>
                  <a:srgbClr val="004489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Capacity building programmes</a:t>
            </a:r>
            <a:endParaRPr lang="en-US" sz="1600" b="1" dirty="0">
              <a:solidFill>
                <a:srgbClr val="004489"/>
              </a:solidFill>
              <a:latin typeface="Arial" panose="020B0604020202020204" pitchFamily="34" charset="0"/>
              <a:ea typeface="Tahoma" panose="020B060403050404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772400" y="4800600"/>
            <a:ext cx="1116013" cy="914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100" b="1" dirty="0">
                <a:solidFill>
                  <a:srgbClr val="004489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Human resource management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705600" y="4800600"/>
            <a:ext cx="1062037" cy="914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100" b="1" dirty="0">
                <a:solidFill>
                  <a:srgbClr val="004489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Performance management</a:t>
            </a:r>
            <a:endParaRPr lang="en-US" sz="1100" b="1" dirty="0">
              <a:solidFill>
                <a:srgbClr val="004489"/>
              </a:solidFill>
              <a:latin typeface="Arial" panose="020B0604020202020204" pitchFamily="34" charset="0"/>
              <a:ea typeface="Tahoma" panose="020B060403050404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715000" y="4800600"/>
            <a:ext cx="1049338" cy="914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100" b="1" dirty="0">
                <a:solidFill>
                  <a:srgbClr val="004489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Public ethics</a:t>
            </a:r>
            <a:endParaRPr lang="en-US" sz="1100" b="1" dirty="0">
              <a:solidFill>
                <a:srgbClr val="004489"/>
              </a:solidFill>
              <a:latin typeface="Arial" panose="020B0604020202020204" pitchFamily="34" charset="0"/>
              <a:ea typeface="Tahoma" panose="020B060403050404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61391" y="516779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00600" y="4800600"/>
            <a:ext cx="958850" cy="914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100" b="1" dirty="0">
                <a:solidFill>
                  <a:srgbClr val="004489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Leadership</a:t>
            </a:r>
            <a:endParaRPr lang="en-US" sz="1100" b="1" dirty="0">
              <a:solidFill>
                <a:srgbClr val="004489"/>
              </a:solidFill>
              <a:latin typeface="Arial" panose="020B0604020202020204" pitchFamily="34" charset="0"/>
              <a:ea typeface="Tahoma" panose="020B0604030504040204" pitchFamily="34" charset="0"/>
            </a:endParaRPr>
          </a:p>
        </p:txBody>
      </p: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2819400" y="4724400"/>
            <a:ext cx="1371600" cy="9906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GB" altLang="en-US" sz="1400" b="1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600" b="1" dirty="0" smtClean="0">
                <a:solidFill>
                  <a:srgbClr val="004489"/>
                </a:solidFill>
              </a:rPr>
              <a:t>Advice on legislation </a:t>
            </a:r>
            <a:endParaRPr lang="ro-RO" altLang="en-US" sz="1600" b="1" dirty="0" smtClean="0">
              <a:solidFill>
                <a:srgbClr val="004489"/>
              </a:solidFill>
            </a:endParaRPr>
          </a:p>
        </p:txBody>
      </p:sp>
      <p:sp>
        <p:nvSpPr>
          <p:cNvPr id="29" name="Rectangle 24"/>
          <p:cNvSpPr>
            <a:spLocks noChangeArrowheads="1"/>
          </p:cNvSpPr>
          <p:nvPr/>
        </p:nvSpPr>
        <p:spPr bwMode="auto">
          <a:xfrm>
            <a:off x="1371600" y="4724400"/>
            <a:ext cx="1447800" cy="9906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altLang="en-US" sz="1600" b="1" dirty="0" smtClean="0">
                <a:solidFill>
                  <a:srgbClr val="004489"/>
                </a:solidFill>
              </a:rPr>
              <a:t>Preparation of</a:t>
            </a:r>
          </a:p>
          <a:p>
            <a:pPr algn="ctr" eaLnBrk="1" hangingPunct="1">
              <a:defRPr/>
            </a:pPr>
            <a:r>
              <a:rPr lang="en-GB" altLang="en-US" sz="1600" b="1" dirty="0" smtClean="0">
                <a:solidFill>
                  <a:srgbClr val="004489"/>
                </a:solidFill>
              </a:rPr>
              <a:t>reforms</a:t>
            </a:r>
            <a:endParaRPr lang="ro-RO" altLang="en-US" sz="1600" b="1" dirty="0" smtClean="0">
              <a:solidFill>
                <a:srgbClr val="0044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298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Capacity-Building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GB" b="1" dirty="0">
                <a:solidFill>
                  <a:srgbClr val="004489"/>
                </a:solidFill>
              </a:rPr>
              <a:t>Recommendation (2007)12</a:t>
            </a:r>
            <a:r>
              <a:rPr lang="en-GB" dirty="0">
                <a:solidFill>
                  <a:srgbClr val="004489"/>
                </a:solidFill>
              </a:rPr>
              <a:t> </a:t>
            </a:r>
            <a:r>
              <a:rPr lang="en-GB" b="1" dirty="0">
                <a:solidFill>
                  <a:srgbClr val="004489"/>
                </a:solidFill>
              </a:rPr>
              <a:t>on capacity building at local and regional level</a:t>
            </a:r>
          </a:p>
          <a:p>
            <a:r>
              <a:rPr lang="en-GB" b="1" dirty="0">
                <a:solidFill>
                  <a:srgbClr val="004489"/>
                </a:solidFill>
              </a:rPr>
              <a:t>Centre of Expertise Tools:</a:t>
            </a:r>
          </a:p>
          <a:p>
            <a:pPr>
              <a:buFont typeface="Arial" charset="0"/>
              <a:buChar char="•"/>
            </a:pPr>
            <a:r>
              <a:rPr lang="en-GB" dirty="0">
                <a:solidFill>
                  <a:srgbClr val="004489"/>
                </a:solidFill>
              </a:rPr>
              <a:t>Towards a Modern Local Government Association</a:t>
            </a:r>
          </a:p>
          <a:p>
            <a:pPr>
              <a:buFont typeface="Arial" charset="0"/>
              <a:buChar char="•"/>
            </a:pPr>
            <a:r>
              <a:rPr lang="en-GB" dirty="0">
                <a:solidFill>
                  <a:srgbClr val="004489"/>
                </a:solidFill>
              </a:rPr>
              <a:t>Public Ethics Benchmark</a:t>
            </a:r>
          </a:p>
          <a:p>
            <a:pPr>
              <a:buFont typeface="Arial" charset="0"/>
              <a:buChar char="•"/>
            </a:pPr>
            <a:r>
              <a:rPr lang="en-GB" dirty="0">
                <a:solidFill>
                  <a:srgbClr val="004489"/>
                </a:solidFill>
              </a:rPr>
              <a:t>Modern and Effective Human Resources Management</a:t>
            </a:r>
          </a:p>
          <a:p>
            <a:pPr>
              <a:buFont typeface="Arial" charset="0"/>
              <a:buChar char="•"/>
            </a:pPr>
            <a:r>
              <a:rPr lang="en-GB" dirty="0">
                <a:solidFill>
                  <a:srgbClr val="004489"/>
                </a:solidFill>
              </a:rPr>
              <a:t>Strategic Municipal Planning </a:t>
            </a:r>
          </a:p>
          <a:p>
            <a:pPr>
              <a:buFont typeface="Arial" charset="0"/>
              <a:buChar char="•"/>
            </a:pPr>
            <a:r>
              <a:rPr lang="en-GB" dirty="0">
                <a:solidFill>
                  <a:srgbClr val="004489"/>
                </a:solidFill>
              </a:rPr>
              <a:t>Performance Management at Local Level</a:t>
            </a:r>
          </a:p>
          <a:p>
            <a:pPr>
              <a:buFont typeface="Arial" charset="0"/>
              <a:buChar char="•"/>
            </a:pPr>
            <a:r>
              <a:rPr lang="en-GB" dirty="0">
                <a:solidFill>
                  <a:srgbClr val="004489"/>
                </a:solidFill>
              </a:rPr>
              <a:t>Benchmarking Fiscal Decentralisation, Local Finance Benchmark</a:t>
            </a:r>
          </a:p>
          <a:p>
            <a:pPr>
              <a:buFont typeface="Arial" charset="0"/>
              <a:buChar char="•"/>
            </a:pPr>
            <a:r>
              <a:rPr lang="en-GB" dirty="0">
                <a:solidFill>
                  <a:srgbClr val="004489"/>
                </a:solidFill>
              </a:rPr>
              <a:t>Inter-municipal Co-operation</a:t>
            </a:r>
          </a:p>
          <a:p>
            <a:pPr>
              <a:buFont typeface="Arial" charset="0"/>
              <a:buChar char="•"/>
            </a:pPr>
            <a:r>
              <a:rPr lang="en-GB" dirty="0">
                <a:solidFill>
                  <a:srgbClr val="004489"/>
                </a:solidFill>
              </a:rPr>
              <a:t>Modern Leadership for Modern Local Government - LAP</a:t>
            </a:r>
          </a:p>
          <a:p>
            <a:pPr>
              <a:buFont typeface="Arial" charset="0"/>
              <a:buChar char="•"/>
            </a:pPr>
            <a:r>
              <a:rPr lang="en-GB" dirty="0">
                <a:solidFill>
                  <a:srgbClr val="004489"/>
                </a:solidFill>
              </a:rPr>
              <a:t>Best Practice</a:t>
            </a:r>
          </a:p>
          <a:p>
            <a:pPr>
              <a:buFont typeface="Arial" charset="0"/>
              <a:buChar char="•"/>
            </a:pPr>
            <a:r>
              <a:rPr lang="en-GB" dirty="0">
                <a:solidFill>
                  <a:srgbClr val="004489"/>
                </a:solidFill>
              </a:rPr>
              <a:t>C.L.E.A.R - a self-assessment tool for citizen participation at the local level</a:t>
            </a:r>
          </a:p>
          <a:p>
            <a:pPr>
              <a:buFont typeface="Arial" charset="0"/>
              <a:buChar char="•"/>
            </a:pPr>
            <a:r>
              <a:rPr lang="en-GB" dirty="0">
                <a:solidFill>
                  <a:srgbClr val="004489"/>
                </a:solidFill>
              </a:rPr>
              <a:t>Cross-border co-operation</a:t>
            </a:r>
          </a:p>
          <a:p>
            <a:pPr>
              <a:buFont typeface="Arial" charset="0"/>
              <a:buChar char="•"/>
            </a:pPr>
            <a:r>
              <a:rPr lang="en-GB" dirty="0" err="1">
                <a:solidFill>
                  <a:srgbClr val="004489"/>
                </a:solidFill>
              </a:rPr>
              <a:t>ELoGE</a:t>
            </a:r>
            <a:r>
              <a:rPr lang="en-GB" dirty="0">
                <a:solidFill>
                  <a:srgbClr val="004489"/>
                </a:solidFill>
              </a:rPr>
              <a:t> –European Label for Governance Excellence</a:t>
            </a:r>
          </a:p>
          <a:p>
            <a:pPr>
              <a:buFont typeface="Arial" charset="0"/>
              <a:buChar char="•"/>
            </a:pPr>
            <a:r>
              <a:rPr lang="en-GB" dirty="0">
                <a:solidFill>
                  <a:srgbClr val="004489"/>
                </a:solidFill>
              </a:rPr>
              <a:t>City to City </a:t>
            </a:r>
            <a:r>
              <a:rPr lang="en-GB" dirty="0" smtClean="0">
                <a:solidFill>
                  <a:srgbClr val="004489"/>
                </a:solidFill>
              </a:rPr>
              <a:t>Diplomacy</a:t>
            </a:r>
            <a:endParaRPr lang="en-GB" dirty="0">
              <a:solidFill>
                <a:srgbClr val="004489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9671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800" dirty="0">
                <a:solidFill>
                  <a:srgbClr val="000090"/>
                </a:solidFill>
              </a:rPr>
              <a:t>Programmatic Cooperation Framework for Armenia, Azerbaijan, Georgia, Republic of Moldova, Ukraine and Belarus</a:t>
            </a:r>
            <a:r>
              <a:rPr lang="en-GB" sz="3200" dirty="0">
                <a:solidFill>
                  <a:srgbClr val="000090"/>
                </a:solidFill>
              </a:rPr>
              <a:t/>
            </a:r>
            <a:br>
              <a:rPr lang="en-GB" sz="3200" dirty="0">
                <a:solidFill>
                  <a:srgbClr val="000090"/>
                </a:solidFill>
              </a:rPr>
            </a:br>
            <a:endParaRPr lang="en-US" sz="3200" dirty="0">
              <a:solidFill>
                <a:srgbClr val="00009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t>8</a:t>
            </a:fld>
            <a:endParaRPr lang="it-IT"/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840976" y="2351068"/>
            <a:ext cx="6453200" cy="39735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defPPr>
              <a:defRPr lang="it-IT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1776"/>
              </a:spcBef>
            </a:pPr>
            <a:endParaRPr lang="en-GB" dirty="0" smtClean="0">
              <a:solidFill>
                <a:srgbClr val="000000"/>
              </a:solidFill>
              <a:latin typeface="22"/>
              <a:cs typeface="22"/>
            </a:endParaRPr>
          </a:p>
          <a:p>
            <a:pPr lvl="1">
              <a:spcBef>
                <a:spcPts val="1776"/>
              </a:spcBef>
            </a:pPr>
            <a:endParaRPr lang="en-GB" sz="1400" dirty="0" smtClean="0">
              <a:solidFill>
                <a:srgbClr val="000000"/>
              </a:solidFill>
              <a:latin typeface="22"/>
              <a:cs typeface="22"/>
            </a:endParaRPr>
          </a:p>
          <a:p>
            <a:pPr lvl="1">
              <a:spcBef>
                <a:spcPts val="1776"/>
              </a:spcBef>
            </a:pPr>
            <a:endParaRPr lang="en-GB" sz="1400" dirty="0" smtClean="0">
              <a:solidFill>
                <a:srgbClr val="000000"/>
              </a:solidFill>
              <a:latin typeface="22"/>
              <a:cs typeface="22"/>
            </a:endParaRPr>
          </a:p>
          <a:p>
            <a:pPr>
              <a:spcBef>
                <a:spcPts val="1776"/>
              </a:spcBef>
            </a:pPr>
            <a:endParaRPr lang="en-GB" sz="2200" dirty="0" smtClean="0">
              <a:solidFill>
                <a:srgbClr val="000000"/>
              </a:solidFill>
              <a:latin typeface="22"/>
              <a:cs typeface="22"/>
            </a:endParaRPr>
          </a:p>
          <a:p>
            <a:pPr algn="r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Regional programme </a:t>
            </a:r>
          </a:p>
          <a:p>
            <a:pPr algn="r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Implemented by the Centre of Expertise for Local Government Reform and the Congress of Local and Regional Authorities </a:t>
            </a:r>
          </a:p>
          <a:p>
            <a:pPr algn="r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Budget: € 2 570  000</a:t>
            </a:r>
          </a:p>
          <a:p>
            <a:pPr>
              <a:spcBef>
                <a:spcPts val="1776"/>
              </a:spcBef>
            </a:pPr>
            <a:endParaRPr lang="en-GB" sz="2200" dirty="0">
              <a:solidFill>
                <a:srgbClr val="000000"/>
              </a:solidFill>
              <a:latin typeface="22"/>
              <a:cs typeface="22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0730190"/>
              </p:ext>
            </p:extLst>
          </p:nvPr>
        </p:nvGraphicFramePr>
        <p:xfrm>
          <a:off x="7950662" y="2454036"/>
          <a:ext cx="3084997" cy="38143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Acrobat Document" r:id="rId3" imgW="4000399" imgH="5667172" progId="AcroExch.Document.11">
                  <p:embed/>
                </p:oleObj>
              </mc:Choice>
              <mc:Fallback>
                <p:oleObj name="Acrobat Document" r:id="rId3" imgW="4000399" imgH="5667172" progId="AcroExch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950662" y="2454036"/>
                        <a:ext cx="3084997" cy="3814322"/>
                      </a:xfrm>
                      <a:prstGeom prst="rect">
                        <a:avLst/>
                      </a:prstGeom>
                      <a:ln>
                        <a:solidFill>
                          <a:schemeClr val="accent3">
                            <a:lumMod val="75000"/>
                            <a:alpha val="52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12546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altLang="en-US" sz="360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009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Strengthening institutional frameworks </a:t>
            </a:r>
            <a:br>
              <a:rPr lang="en-GB" altLang="en-US" sz="360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009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altLang="en-US" sz="360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009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local governance</a:t>
            </a:r>
            <a:endParaRPr lang="en-US" sz="3600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800" b="1" dirty="0"/>
              <a:t>Specific objective V 2.1: Support the ongoing process of reform of local government in participating countries</a:t>
            </a:r>
          </a:p>
          <a:p>
            <a:pPr marL="360363" lvl="1" indent="0">
              <a:spcAft>
                <a:spcPts val="600"/>
              </a:spcAft>
              <a:buNone/>
            </a:pPr>
            <a:r>
              <a:rPr lang="en-GB" sz="1600" dirty="0"/>
              <a:t>Expected result: </a:t>
            </a:r>
            <a:r>
              <a:rPr lang="en-US" sz="1600" dirty="0"/>
              <a:t>Consistency of the legislative framework is improved and new by-laws are streamlined in at least three beneficiary countries and targeted recommendations are developed for the joint use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800" b="1" dirty="0"/>
              <a:t>Specific objective V 2.2: </a:t>
            </a:r>
            <a:r>
              <a:rPr lang="en-GB" sz="1800" b="1" dirty="0"/>
              <a:t>Promote ethical behaviour by locally elected representatives in the region</a:t>
            </a:r>
          </a:p>
          <a:p>
            <a:pPr marL="360363" lvl="1" indent="0">
              <a:spcAft>
                <a:spcPts val="600"/>
              </a:spcAft>
              <a:buNone/>
            </a:pPr>
            <a:r>
              <a:rPr lang="en-GB" sz="1600" dirty="0"/>
              <a:t>Expected result: </a:t>
            </a:r>
            <a:r>
              <a:rPr lang="en-US" sz="1600" dirty="0"/>
              <a:t>More efficient, transparent and ethical governance at local level is developed in at least three </a:t>
            </a:r>
            <a:r>
              <a:rPr lang="en-US" sz="1600" dirty="0" err="1"/>
              <a:t>EaP</a:t>
            </a:r>
            <a:r>
              <a:rPr lang="en-US" sz="1600" dirty="0"/>
              <a:t> countries</a:t>
            </a:r>
          </a:p>
          <a:p>
            <a:pPr marL="355600" lvl="1" indent="-355600">
              <a:buFont typeface="Wingdings" panose="05000000000000000000" pitchFamily="2" charset="2"/>
              <a:buChar char="Ø"/>
            </a:pPr>
            <a:r>
              <a:rPr lang="en-US" sz="1800" b="1" dirty="0"/>
              <a:t>Specific objective V 2.3: Support the improvement of financial and human resources management of local administrations based on European standards and benchmarking processes</a:t>
            </a:r>
          </a:p>
          <a:p>
            <a:pPr marL="355600" lvl="1" indent="0">
              <a:buNone/>
            </a:pPr>
            <a:r>
              <a:rPr lang="en-GB" sz="1600" dirty="0">
                <a:solidFill>
                  <a:prstClr val="black"/>
                </a:solidFill>
              </a:rPr>
              <a:t>Expected result:  Support central governments and local authorities in improving the situation of local finance through improved regulations, institutions and practice</a:t>
            </a:r>
            <a:r>
              <a:rPr lang="en-GB" sz="1600" dirty="0" smtClean="0">
                <a:solidFill>
                  <a:prstClr val="black"/>
                </a:solidFill>
              </a:rPr>
              <a:t>.</a:t>
            </a:r>
            <a:endParaRPr lang="en-US" sz="16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50502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697</Words>
  <Application>Microsoft Office PowerPoint</Application>
  <PresentationFormat>Widescreen</PresentationFormat>
  <Paragraphs>110</Paragraphs>
  <Slides>11</Slides>
  <Notes>1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21" baseType="lpstr">
      <vt:lpstr>22</vt:lpstr>
      <vt:lpstr>Arial</vt:lpstr>
      <vt:lpstr>Calibri</vt:lpstr>
      <vt:lpstr>Calibri Light</vt:lpstr>
      <vt:lpstr>Myriad Pro</vt:lpstr>
      <vt:lpstr>Tahoma</vt:lpstr>
      <vt:lpstr>Times New Roman</vt:lpstr>
      <vt:lpstr>Wingdings</vt:lpstr>
      <vt:lpstr>Tema di Office</vt:lpstr>
      <vt:lpstr>Acrobat Document</vt:lpstr>
      <vt:lpstr>Presentazione standard di PowerPoint</vt:lpstr>
      <vt:lpstr>Democratic Institutions and Governance Department</vt:lpstr>
      <vt:lpstr>European Committee on Democracy and Governance CDDG</vt:lpstr>
      <vt:lpstr>European Outline Convention on Transfrontier Co-operation between Territorial Communities or Authorities</vt:lpstr>
      <vt:lpstr>Centre of Expertise for Local Government Reform</vt:lpstr>
      <vt:lpstr>Presentazione standard di PowerPoint</vt:lpstr>
      <vt:lpstr>Capacity-Building</vt:lpstr>
      <vt:lpstr>Programmatic Cooperation Framework for Armenia, Azerbaijan, Georgia, Republic of Moldova, Ukraine and Belarus </vt:lpstr>
      <vt:lpstr>Strengthening institutional frameworks  for local governance</vt:lpstr>
      <vt:lpstr>Specific Country Projects 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Daniele Del Bianco</dc:creator>
  <cp:lastModifiedBy>Utente</cp:lastModifiedBy>
  <cp:revision>29</cp:revision>
  <dcterms:created xsi:type="dcterms:W3CDTF">2016-12-02T11:20:11Z</dcterms:created>
  <dcterms:modified xsi:type="dcterms:W3CDTF">2016-12-13T08:31:16Z</dcterms:modified>
</cp:coreProperties>
</file>