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5"/>
  </p:notesMasterIdLst>
  <p:sldIdLst>
    <p:sldId id="256" r:id="rId2"/>
    <p:sldId id="257" r:id="rId3"/>
    <p:sldId id="271" r:id="rId4"/>
    <p:sldId id="258" r:id="rId5"/>
    <p:sldId id="259" r:id="rId6"/>
    <p:sldId id="261" r:id="rId7"/>
    <p:sldId id="281" r:id="rId8"/>
    <p:sldId id="282" r:id="rId9"/>
    <p:sldId id="288" r:id="rId10"/>
    <p:sldId id="289" r:id="rId11"/>
    <p:sldId id="290" r:id="rId12"/>
    <p:sldId id="291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DF4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3" autoAdjust="0"/>
    <p:restoredTop sz="94660"/>
  </p:normalViewPr>
  <p:slideViewPr>
    <p:cSldViewPr>
      <p:cViewPr>
        <p:scale>
          <a:sx n="75" d="100"/>
          <a:sy n="75" d="100"/>
        </p:scale>
        <p:origin x="-14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7FC68-6BF0-4341-9B06-AE0A41225B9A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194A9-96D4-466D-B3FD-887E38545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69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194A9-96D4-466D-B3FD-887E38545E3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194A9-96D4-466D-B3FD-887E38545E3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9327-D0A4-42DC-B217-1109FAC3527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5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CB53-C071-42D1-8632-6C02E5F51D9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E482227-EA0B-4B70-AF36-82DEB36BE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CB53-C071-42D1-8632-6C02E5F51D9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2227-EA0B-4B70-AF36-82DEB36BE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CB53-C071-42D1-8632-6C02E5F51D9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2227-EA0B-4B70-AF36-82DEB36BE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3438" y="1752600"/>
            <a:ext cx="3924300" cy="42672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1ED93-4AC6-478A-8D1E-DEF135063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CB53-C071-42D1-8632-6C02E5F51D9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2227-EA0B-4B70-AF36-82DEB36BE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CB53-C071-42D1-8632-6C02E5F51D9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E482227-EA0B-4B70-AF36-82DEB36BE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CB53-C071-42D1-8632-6C02E5F51D9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2227-EA0B-4B70-AF36-82DEB36BE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CB53-C071-42D1-8632-6C02E5F51D9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2227-EA0B-4B70-AF36-82DEB36BE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CB53-C071-42D1-8632-6C02E5F51D9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2227-EA0B-4B70-AF36-82DEB36BE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CB53-C071-42D1-8632-6C02E5F51D9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2227-EA0B-4B70-AF36-82DEB36BE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CB53-C071-42D1-8632-6C02E5F51D9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2227-EA0B-4B70-AF36-82DEB36BE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CB53-C071-42D1-8632-6C02E5F51D9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E482227-EA0B-4B70-AF36-82DEB36BE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18CB53-C071-42D1-8632-6C02E5F51D9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E482227-EA0B-4B70-AF36-82DEB36BE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2380270"/>
          </a:xfrm>
        </p:spPr>
        <p:txBody>
          <a:bodyPr>
            <a:noAutofit/>
          </a:bodyPr>
          <a:lstStyle/>
          <a:p>
            <a:r>
              <a:rPr sz="2800" b="1" dirty="0" err="1" smtClean="0"/>
              <a:t>ОПЫТ</a:t>
            </a:r>
            <a:r>
              <a:rPr sz="2800" b="1" dirty="0" smtClean="0"/>
              <a:t> </a:t>
            </a:r>
            <a:r>
              <a:rPr sz="2800" b="1" dirty="0" err="1" smtClean="0"/>
              <a:t>АРМЕНИИ</a:t>
            </a:r>
            <a:r>
              <a:rPr sz="2800" b="1" dirty="0" smtClean="0"/>
              <a:t> В </a:t>
            </a:r>
            <a:r>
              <a:rPr sz="2800" b="1" dirty="0" err="1" smtClean="0"/>
              <a:t>СФЕРЕ</a:t>
            </a:r>
            <a:r>
              <a:rPr sz="2800" b="1" dirty="0" smtClean="0"/>
              <a:t> </a:t>
            </a:r>
            <a:r>
              <a:rPr sz="2800" b="1" dirty="0" err="1" smtClean="0"/>
              <a:t>КОНСОЛИДАЦИИ</a:t>
            </a:r>
            <a:r>
              <a:rPr sz="2800" b="1" dirty="0" smtClean="0"/>
              <a:t> </a:t>
            </a:r>
            <a:r>
              <a:rPr sz="2800" b="1" dirty="0" err="1" smtClean="0"/>
              <a:t>ОБЩИН</a:t>
            </a:r>
            <a:r>
              <a:rPr sz="2800" b="1" dirty="0" smtClean="0"/>
              <a:t> И </a:t>
            </a:r>
            <a:r>
              <a:rPr sz="2800" b="1" dirty="0" err="1" smtClean="0"/>
              <a:t>МЕЖМУНИЦИПАЛЬНОГО</a:t>
            </a:r>
            <a:r>
              <a:rPr sz="2800" b="1" dirty="0" smtClean="0"/>
              <a:t> </a:t>
            </a:r>
            <a:r>
              <a:rPr sz="2800" b="1" dirty="0" err="1" smtClean="0"/>
              <a:t>СОТРУДНИЧЕСТВА</a:t>
            </a:r>
            <a:r>
              <a:rPr sz="5500" b="1" dirty="0" smtClean="0"/>
              <a:t/>
            </a:r>
            <a:br>
              <a:rPr sz="5500" b="1" dirty="0" smtClean="0"/>
            </a:br>
            <a:endParaRPr lang="ru-RU" sz="5500" b="1" dirty="0">
              <a:solidFill>
                <a:srgbClr val="DF4A0F"/>
              </a:solidFill>
            </a:endParaRPr>
          </a:p>
        </p:txBody>
      </p:sp>
      <p:pic>
        <p:nvPicPr>
          <p:cNvPr id="4" name="Picture 3" descr="Y:\Karen\Armenian_flag_animation\am-flag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04800"/>
            <a:ext cx="1163606" cy="68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mblem"/>
          <p:cNvPicPr>
            <a:picLocks noChangeAspect="1" noChangeArrowheads="1"/>
          </p:cNvPicPr>
          <p:nvPr/>
        </p:nvPicPr>
        <p:blipFill>
          <a:blip r:embed="rId4" cstate="print">
            <a:lum bright="-6000" contrast="30000"/>
          </a:blip>
          <a:srcRect/>
          <a:stretch>
            <a:fillRect/>
          </a:stretch>
        </p:blipFill>
        <p:spPr bwMode="auto">
          <a:xfrm>
            <a:off x="304800" y="304800"/>
            <a:ext cx="914400" cy="86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0" y="3048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РЕСПУБЛИКА АРМЕНИЯ</a:t>
            </a:r>
          </a:p>
          <a:p>
            <a:pPr algn="ctr"/>
            <a:r>
              <a:rPr lang="ru-RU" sz="2000" b="1" dirty="0" smtClean="0"/>
              <a:t>МИНИСТЕРСТВО ТЕРРИТОРИАЛЬНОГО УПРАВЛЕНИЯ</a:t>
            </a:r>
            <a:r>
              <a:rPr lang="en-US" sz="2000" b="1" dirty="0" smtClean="0"/>
              <a:t> И </a:t>
            </a:r>
            <a:r>
              <a:rPr lang="en-US" sz="2000" b="1" dirty="0" err="1" smtClean="0"/>
              <a:t>РАЗВИТИЯ</a:t>
            </a:r>
            <a:endParaRPr lang="ru-RU" sz="2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172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         </a:t>
            </a:r>
            <a:r>
              <a:rPr lang="en-US" b="1" dirty="0" smtClean="0"/>
              <a:t>13</a:t>
            </a:r>
            <a:r>
              <a:rPr lang="ru-RU" b="1" dirty="0" smtClean="0"/>
              <a:t>-ое </a:t>
            </a:r>
            <a:r>
              <a:rPr lang="en-US" b="1" dirty="0" err="1" smtClean="0"/>
              <a:t>декаб</a:t>
            </a:r>
            <a:r>
              <a:rPr lang="ru-RU" b="1" dirty="0" smtClean="0"/>
              <a:t>ря 201</a:t>
            </a:r>
            <a:r>
              <a:rPr lang="en-US" b="1" dirty="0" smtClean="0"/>
              <a:t>6</a:t>
            </a:r>
            <a:r>
              <a:rPr lang="ru-RU" b="1" dirty="0" smtClean="0"/>
              <a:t> г. </a:t>
            </a:r>
            <a:r>
              <a:rPr lang="en-US" b="1" dirty="0" err="1" smtClean="0"/>
              <a:t>Триесте</a:t>
            </a:r>
            <a:endParaRPr lang="ru-RU" b="1" dirty="0"/>
          </a:p>
        </p:txBody>
      </p:sp>
      <p:pic>
        <p:nvPicPr>
          <p:cNvPr id="36866" name="Picture 2" descr="http://www.abp.am/images/arm-admin-territ_map.gi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62600" y="3429000"/>
            <a:ext cx="3140106" cy="312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err="1" smtClean="0"/>
              <a:t>МЕЖМУНИЦИПАЛЬНОЕ</a:t>
            </a:r>
            <a:r>
              <a:rPr lang="en-US" sz="3200" dirty="0" smtClean="0"/>
              <a:t> </a:t>
            </a:r>
            <a:r>
              <a:rPr lang="en-US" sz="3200" dirty="0" err="1" smtClean="0"/>
              <a:t>СОТРУДНИЧЕСТВО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2400" dirty="0" err="1" smtClean="0"/>
              <a:t>До</a:t>
            </a:r>
            <a:r>
              <a:rPr lang="en-US" sz="2400" dirty="0" smtClean="0"/>
              <a:t> </a:t>
            </a:r>
            <a:r>
              <a:rPr lang="en-US" sz="2400" dirty="0" err="1" smtClean="0"/>
              <a:t>настоящего</a:t>
            </a:r>
            <a:r>
              <a:rPr lang="en-US" sz="2400" dirty="0" smtClean="0"/>
              <a:t> </a:t>
            </a:r>
            <a:r>
              <a:rPr lang="en-US" sz="2400" dirty="0" err="1" smtClean="0"/>
              <a:t>времени</a:t>
            </a:r>
            <a:r>
              <a:rPr lang="en-US" sz="2400" dirty="0" smtClean="0"/>
              <a:t> о</a:t>
            </a:r>
            <a:r>
              <a:rPr lang="ru-RU" sz="2400" dirty="0" smtClean="0"/>
              <a:t>рганизация межмуниципального</a:t>
            </a:r>
            <a:r>
              <a:rPr lang="en-US" sz="2400" dirty="0" smtClean="0"/>
              <a:t> </a:t>
            </a:r>
            <a:r>
              <a:rPr lang="en-US" sz="2400" dirty="0" err="1" smtClean="0"/>
              <a:t>сотру</a:t>
            </a:r>
            <a:r>
              <a:rPr lang="ru-RU" sz="2400" dirty="0" smtClean="0"/>
              <a:t>дничества реализуется </a:t>
            </a:r>
            <a:r>
              <a:rPr lang="en-US" sz="2400" dirty="0" smtClean="0"/>
              <a:t>в </a:t>
            </a:r>
            <a:r>
              <a:rPr lang="ru-RU" sz="2400" dirty="0" smtClean="0"/>
              <a:t>форм</a:t>
            </a:r>
            <a:r>
              <a:rPr lang="en-US" sz="2400" dirty="0" smtClean="0"/>
              <a:t>е</a:t>
            </a:r>
            <a:r>
              <a:rPr lang="ru-RU" sz="2400" dirty="0" smtClean="0"/>
              <a:t> правового статуса</a:t>
            </a:r>
            <a:r>
              <a:rPr lang="en-US" sz="2400" dirty="0" smtClean="0"/>
              <a:t> </a:t>
            </a:r>
            <a:r>
              <a:rPr lang="en-US" sz="2400" dirty="0" err="1" smtClean="0"/>
              <a:t>союза</a:t>
            </a:r>
            <a:r>
              <a:rPr lang="en-US" sz="2400" dirty="0" smtClean="0"/>
              <a:t> </a:t>
            </a:r>
            <a:r>
              <a:rPr lang="en-US" sz="2400" dirty="0" err="1" smtClean="0"/>
              <a:t>юридических</a:t>
            </a:r>
            <a:r>
              <a:rPr lang="en-US" sz="2400" dirty="0" smtClean="0"/>
              <a:t> </a:t>
            </a:r>
            <a:r>
              <a:rPr lang="en-US" sz="2400" dirty="0" err="1" smtClean="0"/>
              <a:t>лиц</a:t>
            </a:r>
            <a:r>
              <a:rPr lang="ru-RU" sz="2400" dirty="0" smtClean="0"/>
              <a:t>,</a:t>
            </a:r>
            <a:r>
              <a:rPr lang="en-US" sz="2400" dirty="0" smtClean="0"/>
              <a:t> </a:t>
            </a:r>
            <a:r>
              <a:rPr lang="ru-RU" sz="2400" dirty="0" smtClean="0"/>
              <a:t>отношения с которыми определены в Гражданском кодексе</a:t>
            </a:r>
            <a:r>
              <a:rPr lang="en-US" sz="2400" dirty="0" smtClean="0"/>
              <a:t>. </a:t>
            </a:r>
            <a:r>
              <a:rPr lang="en-US" sz="2400" dirty="0" err="1" smtClean="0"/>
              <a:t>Почти</a:t>
            </a:r>
            <a:r>
              <a:rPr lang="en-US" sz="2400" dirty="0" smtClean="0"/>
              <a:t> 60% </a:t>
            </a:r>
            <a:r>
              <a:rPr lang="en-US" sz="2400" dirty="0" err="1" smtClean="0"/>
              <a:t>общин</a:t>
            </a:r>
            <a:r>
              <a:rPr lang="en-US" sz="2400" dirty="0" smtClean="0"/>
              <a:t> – </a:t>
            </a:r>
            <a:r>
              <a:rPr lang="en-US" sz="2400" dirty="0" err="1" smtClean="0"/>
              <a:t>члены</a:t>
            </a:r>
            <a:r>
              <a:rPr lang="en-US" sz="2400" dirty="0" smtClean="0"/>
              <a:t> </a:t>
            </a:r>
            <a:r>
              <a:rPr lang="en-US" sz="2400" dirty="0" err="1" smtClean="0"/>
              <a:t>межмуниципальных</a:t>
            </a:r>
            <a:r>
              <a:rPr lang="en-US" sz="2400" dirty="0" smtClean="0"/>
              <a:t> </a:t>
            </a:r>
            <a:r>
              <a:rPr lang="en-US" sz="2400" dirty="0" err="1" smtClean="0"/>
              <a:t>союзов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В </a:t>
            </a:r>
            <a:r>
              <a:rPr lang="en-US" sz="2400" dirty="0" err="1" smtClean="0"/>
              <a:t>Армении</a:t>
            </a:r>
            <a:r>
              <a:rPr lang="en-US" sz="2400" dirty="0" smtClean="0"/>
              <a:t> </a:t>
            </a:r>
            <a:r>
              <a:rPr lang="en-US" sz="2400" dirty="0" err="1" smtClean="0"/>
              <a:t>межмуниципальное</a:t>
            </a:r>
            <a:r>
              <a:rPr lang="en-US" sz="2400" dirty="0" smtClean="0"/>
              <a:t> </a:t>
            </a:r>
            <a:r>
              <a:rPr lang="en-US" sz="2400" dirty="0" err="1" smtClean="0"/>
              <a:t>сотрудничество</a:t>
            </a:r>
            <a:r>
              <a:rPr lang="en-US" sz="2400" dirty="0" smtClean="0"/>
              <a:t>, в </a:t>
            </a:r>
            <a:r>
              <a:rPr lang="en-US" sz="2400" dirty="0" err="1" smtClean="0"/>
              <a:t>сущности</a:t>
            </a:r>
            <a:r>
              <a:rPr lang="en-US" sz="2400" dirty="0" smtClean="0"/>
              <a:t>, </a:t>
            </a:r>
            <a:r>
              <a:rPr lang="en-US" sz="2400" dirty="0" err="1" smtClean="0"/>
              <a:t>обеспечивает</a:t>
            </a:r>
            <a:r>
              <a:rPr lang="en-US" sz="2400" dirty="0" smtClean="0"/>
              <a:t> </a:t>
            </a:r>
            <a:r>
              <a:rPr lang="en-US" sz="2400" dirty="0" err="1" smtClean="0"/>
              <a:t>эффект</a:t>
            </a:r>
            <a:r>
              <a:rPr lang="en-US" sz="2400" dirty="0" smtClean="0"/>
              <a:t> </a:t>
            </a:r>
            <a:r>
              <a:rPr lang="en-US" sz="2400" dirty="0" err="1" smtClean="0"/>
              <a:t>масштаба</a:t>
            </a:r>
            <a:r>
              <a:rPr lang="en-US" sz="2400" dirty="0" smtClean="0"/>
              <a:t>. </a:t>
            </a:r>
            <a:r>
              <a:rPr lang="en-US" sz="2400" dirty="0" err="1" smtClean="0"/>
              <a:t>Почти</a:t>
            </a:r>
            <a:r>
              <a:rPr lang="en-US" sz="2400" dirty="0" smtClean="0"/>
              <a:t> </a:t>
            </a:r>
            <a:r>
              <a:rPr lang="en-US" sz="2400" dirty="0" err="1" smtClean="0"/>
              <a:t>половина</a:t>
            </a:r>
            <a:r>
              <a:rPr lang="en-US" sz="2400" dirty="0" smtClean="0"/>
              <a:t> </a:t>
            </a:r>
            <a:r>
              <a:rPr lang="en-US" sz="2400" dirty="0" err="1" smtClean="0"/>
              <a:t>общин</a:t>
            </a:r>
            <a:r>
              <a:rPr lang="en-US" sz="2400" dirty="0" smtClean="0"/>
              <a:t> </a:t>
            </a:r>
            <a:r>
              <a:rPr lang="en-US" sz="2400" dirty="0" err="1" smtClean="0"/>
              <a:t>Армении</a:t>
            </a:r>
            <a:r>
              <a:rPr lang="en-US" sz="2400" dirty="0" smtClean="0"/>
              <a:t> </a:t>
            </a:r>
            <a:r>
              <a:rPr lang="en-US" sz="2400" dirty="0" err="1" smtClean="0"/>
              <a:t>имеет</a:t>
            </a:r>
            <a:r>
              <a:rPr lang="en-US" sz="2400" dirty="0" smtClean="0"/>
              <a:t> </a:t>
            </a:r>
            <a:r>
              <a:rPr lang="en-US" sz="2400" dirty="0" err="1" smtClean="0"/>
              <a:t>численность</a:t>
            </a:r>
            <a:r>
              <a:rPr lang="en-US" sz="2400" dirty="0" smtClean="0"/>
              <a:t> </a:t>
            </a:r>
            <a:r>
              <a:rPr lang="en-US" sz="2400" dirty="0" err="1" smtClean="0"/>
              <a:t>населения</a:t>
            </a:r>
            <a:r>
              <a:rPr lang="en-US" sz="2400" dirty="0" smtClean="0"/>
              <a:t> </a:t>
            </a:r>
            <a:r>
              <a:rPr lang="en-US" sz="2400" dirty="0" err="1" smtClean="0"/>
              <a:t>менее</a:t>
            </a:r>
            <a:r>
              <a:rPr lang="en-US" sz="2400" dirty="0" smtClean="0"/>
              <a:t> 1000 </a:t>
            </a:r>
            <a:r>
              <a:rPr lang="en-US" sz="2400" dirty="0" err="1" smtClean="0"/>
              <a:t>человек</a:t>
            </a:r>
            <a:r>
              <a:rPr lang="en-US" sz="2400" dirty="0" smtClean="0"/>
              <a:t>, </a:t>
            </a:r>
            <a:r>
              <a:rPr lang="en-US" sz="2400" dirty="0" err="1" smtClean="0"/>
              <a:t>что</a:t>
            </a:r>
            <a:r>
              <a:rPr lang="en-US" sz="2400" dirty="0" smtClean="0"/>
              <a:t> </a:t>
            </a:r>
            <a:r>
              <a:rPr lang="en-US" sz="2400" dirty="0" err="1" smtClean="0"/>
              <a:t>ограничивает</a:t>
            </a:r>
            <a:r>
              <a:rPr lang="en-US" sz="2400" dirty="0" smtClean="0"/>
              <a:t> </a:t>
            </a:r>
            <a:r>
              <a:rPr lang="en-US" sz="2400" dirty="0" err="1" smtClean="0"/>
              <a:t>эффективное</a:t>
            </a:r>
            <a:r>
              <a:rPr lang="en-US" sz="2400" dirty="0" smtClean="0"/>
              <a:t> </a:t>
            </a:r>
            <a:r>
              <a:rPr lang="en-US" sz="2400" dirty="0" err="1" smtClean="0"/>
              <a:t>предоставление</a:t>
            </a:r>
            <a:r>
              <a:rPr lang="en-US" sz="2400" dirty="0" smtClean="0"/>
              <a:t> </a:t>
            </a:r>
            <a:r>
              <a:rPr lang="en-US" sz="2400" dirty="0" err="1" smtClean="0"/>
              <a:t>услуг</a:t>
            </a:r>
            <a:r>
              <a:rPr lang="en-US" sz="2400" dirty="0" smtClean="0"/>
              <a:t> </a:t>
            </a:r>
            <a:r>
              <a:rPr lang="en-US" sz="2400" dirty="0" err="1" smtClean="0"/>
              <a:t>жителям</a:t>
            </a:r>
            <a:r>
              <a:rPr lang="en-US" sz="2400" dirty="0" smtClean="0"/>
              <a:t> </a:t>
            </a:r>
            <a:r>
              <a:rPr lang="en-US" sz="2400" dirty="0" err="1" smtClean="0"/>
              <a:t>общин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С </a:t>
            </a:r>
            <a:r>
              <a:rPr lang="en-US" sz="2400" dirty="0" err="1" smtClean="0"/>
              <a:t>целью</a:t>
            </a:r>
            <a:r>
              <a:rPr lang="en-US" sz="2400" dirty="0" smtClean="0"/>
              <a:t> </a:t>
            </a:r>
            <a:r>
              <a:rPr lang="en-US" sz="2400" dirty="0" err="1" smtClean="0"/>
              <a:t>получения</a:t>
            </a:r>
            <a:r>
              <a:rPr lang="en-US" sz="2400" dirty="0" smtClean="0"/>
              <a:t> </a:t>
            </a:r>
            <a:r>
              <a:rPr lang="en-US" sz="2400" dirty="0" err="1" smtClean="0"/>
              <a:t>эффекта</a:t>
            </a:r>
            <a:r>
              <a:rPr lang="en-US" sz="2400" dirty="0" smtClean="0"/>
              <a:t> </a:t>
            </a:r>
            <a:r>
              <a:rPr lang="en-US" sz="2400" dirty="0" err="1" smtClean="0"/>
              <a:t>масштаба</a:t>
            </a:r>
            <a:r>
              <a:rPr lang="en-US" sz="2400" dirty="0" smtClean="0"/>
              <a:t> и </a:t>
            </a:r>
            <a:r>
              <a:rPr lang="en-US" sz="2400" dirty="0" err="1" smtClean="0"/>
              <a:t>преодоления</a:t>
            </a:r>
            <a:r>
              <a:rPr lang="en-US" sz="2400" dirty="0" smtClean="0"/>
              <a:t> </a:t>
            </a:r>
            <a:r>
              <a:rPr lang="en-US" sz="2400" dirty="0" err="1" smtClean="0"/>
              <a:t>недостатка</a:t>
            </a:r>
            <a:r>
              <a:rPr lang="en-US" sz="2400" dirty="0" smtClean="0"/>
              <a:t> </a:t>
            </a:r>
            <a:r>
              <a:rPr lang="en-US" sz="2400" dirty="0" err="1" smtClean="0"/>
              <a:t>ресурсов</a:t>
            </a:r>
            <a:r>
              <a:rPr lang="en-US" sz="2400" dirty="0" smtClean="0"/>
              <a:t> – </a:t>
            </a:r>
            <a:r>
              <a:rPr lang="en-US" sz="2400" dirty="0" err="1" smtClean="0"/>
              <a:t>общины</a:t>
            </a:r>
            <a:r>
              <a:rPr lang="en-US" sz="2400" dirty="0" smtClean="0"/>
              <a:t> </a:t>
            </a:r>
            <a:r>
              <a:rPr lang="en-US" sz="2400" dirty="0" err="1" smtClean="0"/>
              <a:t>сотрудничают</a:t>
            </a:r>
            <a:r>
              <a:rPr lang="en-US" sz="2400" dirty="0" smtClean="0"/>
              <a:t> </a:t>
            </a:r>
            <a:r>
              <a:rPr lang="en-US" sz="2400" dirty="0" err="1" smtClean="0"/>
              <a:t>между</a:t>
            </a:r>
            <a:r>
              <a:rPr lang="en-US" sz="2400" dirty="0" smtClean="0"/>
              <a:t> </a:t>
            </a:r>
            <a:r>
              <a:rPr lang="en-US" sz="2400" dirty="0" err="1" smtClean="0"/>
              <a:t>собой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err="1" smtClean="0"/>
              <a:t>МЕЖМУНИЦИПАЛЬНОЕ</a:t>
            </a:r>
            <a:r>
              <a:rPr lang="en-US" sz="3200" dirty="0" smtClean="0"/>
              <a:t> </a:t>
            </a:r>
            <a:r>
              <a:rPr lang="en-US" sz="3200" dirty="0" err="1" smtClean="0"/>
              <a:t>СОТРУДНИЧЕСТВО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err="1" smtClean="0"/>
              <a:t>Добровольное</a:t>
            </a:r>
            <a:r>
              <a:rPr lang="en-US" sz="2400" dirty="0" smtClean="0"/>
              <a:t> </a:t>
            </a:r>
            <a:r>
              <a:rPr lang="en-US" sz="2400" dirty="0" err="1" smtClean="0"/>
              <a:t>сотрудничество</a:t>
            </a:r>
            <a:r>
              <a:rPr lang="en-US" sz="2400" dirty="0" smtClean="0"/>
              <a:t> </a:t>
            </a:r>
            <a:r>
              <a:rPr lang="en-US" sz="2400" dirty="0" err="1" smtClean="0"/>
              <a:t>общин</a:t>
            </a:r>
            <a:r>
              <a:rPr lang="en-US" sz="2400" dirty="0" smtClean="0"/>
              <a:t> </a:t>
            </a:r>
            <a:r>
              <a:rPr lang="en-US" sz="2400" dirty="0" err="1" smtClean="0"/>
              <a:t>приводит</a:t>
            </a:r>
            <a:r>
              <a:rPr lang="en-US" sz="2400" dirty="0" smtClean="0"/>
              <a:t> к </a:t>
            </a:r>
            <a:r>
              <a:rPr lang="en-US" sz="2400" dirty="0" err="1" smtClean="0"/>
              <a:t>ценовому</a:t>
            </a:r>
            <a:r>
              <a:rPr lang="en-US" sz="2400" dirty="0" smtClean="0"/>
              <a:t> </a:t>
            </a:r>
            <a:r>
              <a:rPr lang="en-US" sz="2400" dirty="0" err="1" smtClean="0"/>
              <a:t>преимуществу</a:t>
            </a:r>
            <a:r>
              <a:rPr lang="en-US" sz="2400" dirty="0" smtClean="0"/>
              <a:t> </a:t>
            </a:r>
            <a:r>
              <a:rPr lang="en-US" sz="2400" dirty="0" err="1" smtClean="0"/>
              <a:t>при</a:t>
            </a:r>
            <a:r>
              <a:rPr lang="en-US" sz="2400" dirty="0" smtClean="0"/>
              <a:t> </a:t>
            </a:r>
            <a:r>
              <a:rPr lang="en-US" sz="2400" dirty="0" err="1" smtClean="0"/>
              <a:t>приобретении</a:t>
            </a:r>
            <a:r>
              <a:rPr lang="en-US" sz="2400" dirty="0" smtClean="0"/>
              <a:t> </a:t>
            </a:r>
            <a:r>
              <a:rPr lang="en-US" sz="2400" dirty="0" err="1" smtClean="0"/>
              <a:t>услуг</a:t>
            </a:r>
            <a:r>
              <a:rPr lang="en-US" sz="2400" dirty="0" smtClean="0"/>
              <a:t>, </a:t>
            </a:r>
            <a:r>
              <a:rPr lang="en-US" sz="2400" dirty="0" err="1" smtClean="0"/>
              <a:t>таких</a:t>
            </a:r>
            <a:r>
              <a:rPr lang="en-US" sz="2400" dirty="0" smtClean="0"/>
              <a:t> </a:t>
            </a:r>
            <a:r>
              <a:rPr lang="en-US" sz="2400" dirty="0" err="1" smtClean="0"/>
              <a:t>как</a:t>
            </a:r>
            <a:r>
              <a:rPr lang="en-US" sz="2400" dirty="0" smtClean="0"/>
              <a:t> </a:t>
            </a:r>
            <a:r>
              <a:rPr lang="en-US" sz="2400" dirty="0" err="1" smtClean="0"/>
              <a:t>водоснабжение</a:t>
            </a:r>
            <a:r>
              <a:rPr lang="en-US" sz="2400" dirty="0" smtClean="0"/>
              <a:t>, </a:t>
            </a:r>
            <a:r>
              <a:rPr lang="en-US" sz="2400" dirty="0" err="1" smtClean="0"/>
              <a:t>управление</a:t>
            </a:r>
            <a:r>
              <a:rPr lang="en-US" sz="2400" dirty="0" smtClean="0"/>
              <a:t> </a:t>
            </a:r>
            <a:r>
              <a:rPr lang="en-US" sz="2400" dirty="0" err="1" smtClean="0"/>
              <a:t>твердых</a:t>
            </a:r>
            <a:r>
              <a:rPr lang="en-US" sz="2400" dirty="0" smtClean="0"/>
              <a:t> </a:t>
            </a:r>
            <a:r>
              <a:rPr lang="en-US" sz="2400" dirty="0" err="1" smtClean="0"/>
              <a:t>бытовых</a:t>
            </a:r>
            <a:r>
              <a:rPr lang="en-US" sz="2400" dirty="0" smtClean="0"/>
              <a:t> </a:t>
            </a:r>
            <a:r>
              <a:rPr lang="en-US" sz="2400" dirty="0" err="1" smtClean="0"/>
              <a:t>отходов</a:t>
            </a:r>
            <a:r>
              <a:rPr lang="en-US" sz="2400" dirty="0" smtClean="0"/>
              <a:t>, </a:t>
            </a:r>
            <a:r>
              <a:rPr lang="en-US" sz="2400" dirty="0" err="1" smtClean="0"/>
              <a:t>общественный</a:t>
            </a:r>
            <a:r>
              <a:rPr lang="en-US" sz="2400" dirty="0" smtClean="0"/>
              <a:t> </a:t>
            </a:r>
            <a:r>
              <a:rPr lang="en-US" sz="2400" dirty="0" err="1" smtClean="0"/>
              <a:t>транспорт</a:t>
            </a:r>
            <a:r>
              <a:rPr lang="en-US" sz="2400" dirty="0" smtClean="0"/>
              <a:t>, </a:t>
            </a:r>
            <a:r>
              <a:rPr lang="en-US" sz="2400" dirty="0" err="1" smtClean="0"/>
              <a:t>музыкальные</a:t>
            </a:r>
            <a:r>
              <a:rPr lang="en-US" sz="2400" dirty="0" smtClean="0"/>
              <a:t> и </a:t>
            </a:r>
            <a:r>
              <a:rPr lang="en-US" sz="2400" dirty="0" err="1" smtClean="0"/>
              <a:t>спортивные</a:t>
            </a:r>
            <a:r>
              <a:rPr lang="en-US" sz="2400" dirty="0" smtClean="0"/>
              <a:t> </a:t>
            </a:r>
            <a:r>
              <a:rPr lang="en-US" sz="2400" dirty="0" err="1" smtClean="0"/>
              <a:t>школы</a:t>
            </a:r>
            <a:r>
              <a:rPr lang="en-US" sz="2400" dirty="0" smtClean="0"/>
              <a:t> и </a:t>
            </a:r>
            <a:r>
              <a:rPr lang="en-US" sz="2400" dirty="0" err="1" smtClean="0"/>
              <a:t>т.д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dirty="0" err="1" smtClean="0"/>
              <a:t>Межмуниципальные</a:t>
            </a:r>
            <a:r>
              <a:rPr lang="en-US" sz="2400" dirty="0" smtClean="0"/>
              <a:t> </a:t>
            </a:r>
            <a:r>
              <a:rPr lang="en-US" sz="2400" dirty="0" err="1" smtClean="0"/>
              <a:t>союзы</a:t>
            </a:r>
            <a:r>
              <a:rPr lang="en-US" sz="2400" dirty="0" smtClean="0"/>
              <a:t> </a:t>
            </a:r>
            <a:r>
              <a:rPr lang="en-US" sz="2400" dirty="0" err="1" smtClean="0"/>
              <a:t>совместными</a:t>
            </a:r>
            <a:r>
              <a:rPr lang="en-US" sz="2400" dirty="0" smtClean="0"/>
              <a:t> </a:t>
            </a:r>
            <a:r>
              <a:rPr lang="en-US" sz="2400" dirty="0" err="1" smtClean="0"/>
              <a:t>расходами</a:t>
            </a:r>
            <a:r>
              <a:rPr lang="en-US" sz="2400" dirty="0" smtClean="0"/>
              <a:t> </a:t>
            </a:r>
            <a:r>
              <a:rPr lang="en-US" sz="2400" dirty="0" err="1" smtClean="0"/>
              <a:t>предоставляют</a:t>
            </a:r>
            <a:r>
              <a:rPr lang="en-US" sz="2400" dirty="0" smtClean="0"/>
              <a:t> </a:t>
            </a:r>
            <a:r>
              <a:rPr lang="en-US" sz="2400" dirty="0" err="1" smtClean="0"/>
              <a:t>услуги</a:t>
            </a:r>
            <a:r>
              <a:rPr lang="en-US" sz="2400" dirty="0" smtClean="0"/>
              <a:t>, в </a:t>
            </a:r>
            <a:r>
              <a:rPr lang="en-US" sz="2400" dirty="0" err="1" smtClean="0"/>
              <a:t>частности</a:t>
            </a:r>
            <a:endParaRPr lang="en-US" sz="2400" dirty="0" smtClean="0"/>
          </a:p>
          <a:p>
            <a:pPr lvl="0">
              <a:buFont typeface="Wingdings" pitchFamily="2" charset="2"/>
              <a:buChar char="ü"/>
            </a:pPr>
            <a:r>
              <a:rPr lang="az-Cyrl-AZ" sz="2400" dirty="0" smtClean="0"/>
              <a:t>Ю</a:t>
            </a:r>
            <a:r>
              <a:rPr lang="en-US" sz="2400" dirty="0" err="1" smtClean="0"/>
              <a:t>ридическая</a:t>
            </a:r>
            <a:r>
              <a:rPr lang="en-US" sz="2400" dirty="0" smtClean="0"/>
              <a:t> </a:t>
            </a:r>
            <a:r>
              <a:rPr lang="en-US" sz="2400" dirty="0" err="1" smtClean="0"/>
              <a:t>консультация</a:t>
            </a:r>
            <a:endParaRPr lang="en-US" sz="2400" dirty="0" smtClean="0"/>
          </a:p>
          <a:p>
            <a:pPr lvl="0">
              <a:buFont typeface="Wingdings" pitchFamily="2" charset="2"/>
              <a:buChar char="ü"/>
            </a:pPr>
            <a:r>
              <a:rPr lang="az-Cyrl-AZ" sz="2400" dirty="0" smtClean="0"/>
              <a:t>В</a:t>
            </a:r>
            <a:r>
              <a:rPr lang="en-US" sz="2400" dirty="0" err="1" smtClean="0"/>
              <a:t>едение</a:t>
            </a:r>
            <a:r>
              <a:rPr lang="en-US" sz="2400" dirty="0" smtClean="0"/>
              <a:t> </a:t>
            </a:r>
            <a:r>
              <a:rPr lang="en-US" sz="2400" dirty="0" err="1" smtClean="0"/>
              <a:t>баз</a:t>
            </a:r>
            <a:r>
              <a:rPr lang="en-US" sz="2400" dirty="0" smtClean="0"/>
              <a:t> </a:t>
            </a:r>
            <a:r>
              <a:rPr lang="en-US" sz="2400" dirty="0" err="1" smtClean="0"/>
              <a:t>данных</a:t>
            </a:r>
            <a:r>
              <a:rPr lang="en-US" sz="2400" dirty="0" smtClean="0"/>
              <a:t> и </a:t>
            </a:r>
            <a:r>
              <a:rPr lang="en-US" sz="2400" dirty="0" err="1" smtClean="0"/>
              <a:t>сбор</a:t>
            </a:r>
            <a:r>
              <a:rPr lang="en-US" sz="2400" dirty="0" smtClean="0"/>
              <a:t> </a:t>
            </a:r>
            <a:r>
              <a:rPr lang="en-US" sz="2400" dirty="0" err="1" smtClean="0"/>
              <a:t>налогов</a:t>
            </a:r>
            <a:endParaRPr lang="en-US" sz="2400" dirty="0" smtClean="0"/>
          </a:p>
          <a:p>
            <a:pPr lvl="0">
              <a:buFont typeface="Wingdings" pitchFamily="2" charset="2"/>
              <a:buChar char="ü"/>
            </a:pPr>
            <a:r>
              <a:rPr lang="az-Cyrl-AZ" sz="2400" dirty="0" smtClean="0"/>
              <a:t>У</a:t>
            </a:r>
            <a:r>
              <a:rPr lang="en-US" sz="2400" dirty="0" err="1" smtClean="0"/>
              <a:t>правление</a:t>
            </a:r>
            <a:r>
              <a:rPr lang="en-US" sz="2400" dirty="0" smtClean="0"/>
              <a:t> </a:t>
            </a:r>
            <a:r>
              <a:rPr lang="en-US" sz="2400" dirty="0" err="1" smtClean="0"/>
              <a:t>имуществом</a:t>
            </a:r>
            <a:endParaRPr lang="en-US" sz="2400" dirty="0" smtClean="0"/>
          </a:p>
          <a:p>
            <a:pPr lvl="0">
              <a:buFont typeface="Wingdings" pitchFamily="2" charset="2"/>
              <a:buChar char="ü"/>
            </a:pPr>
            <a:r>
              <a:rPr lang="az-Cyrl-AZ" sz="2400" dirty="0" smtClean="0"/>
              <a:t>З</a:t>
            </a:r>
            <a:r>
              <a:rPr lang="en-US" sz="2400" dirty="0" err="1" smtClean="0"/>
              <a:t>акупки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err="1" smtClean="0"/>
              <a:t>МЕЖМУНИЦИПАЛЬНОЕ</a:t>
            </a:r>
            <a:r>
              <a:rPr lang="en-US" sz="3200" dirty="0" smtClean="0"/>
              <a:t> </a:t>
            </a:r>
            <a:r>
              <a:rPr lang="en-US" sz="3200" dirty="0" err="1" smtClean="0"/>
              <a:t>СОТРУДНИЧЕСТВО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2400" dirty="0" err="1" smtClean="0"/>
              <a:t>Возникла</a:t>
            </a:r>
            <a:r>
              <a:rPr lang="en-US" sz="2400" dirty="0" smtClean="0"/>
              <a:t> </a:t>
            </a:r>
            <a:r>
              <a:rPr lang="en-US" sz="2400" dirty="0" err="1" smtClean="0"/>
              <a:t>необходимость</a:t>
            </a:r>
            <a:r>
              <a:rPr lang="en-US" sz="2400" dirty="0" smtClean="0"/>
              <a:t> </a:t>
            </a:r>
            <a:r>
              <a:rPr lang="en-US" sz="2400" dirty="0" err="1" smtClean="0"/>
              <a:t>правового</a:t>
            </a:r>
            <a:r>
              <a:rPr lang="en-US" sz="2400" dirty="0" smtClean="0"/>
              <a:t> </a:t>
            </a:r>
            <a:r>
              <a:rPr lang="en-US" sz="2400" dirty="0" err="1" smtClean="0"/>
              <a:t>регулирования</a:t>
            </a:r>
            <a:r>
              <a:rPr lang="en-US" sz="2400" dirty="0" smtClean="0"/>
              <a:t> </a:t>
            </a:r>
            <a:r>
              <a:rPr lang="en-US" sz="2400" dirty="0" err="1" smtClean="0"/>
              <a:t>по</a:t>
            </a:r>
            <a:r>
              <a:rPr lang="en-US" sz="2400" dirty="0" smtClean="0"/>
              <a:t> </a:t>
            </a:r>
            <a:r>
              <a:rPr lang="en-US" sz="2400" dirty="0" err="1" smtClean="0"/>
              <a:t>созданию</a:t>
            </a:r>
            <a:r>
              <a:rPr lang="en-US" sz="2400" dirty="0" smtClean="0"/>
              <a:t>, </a:t>
            </a:r>
            <a:r>
              <a:rPr lang="en-US" sz="2400" dirty="0" err="1" smtClean="0"/>
              <a:t>предоставлению</a:t>
            </a:r>
            <a:r>
              <a:rPr lang="en-US" sz="2400" dirty="0" smtClean="0"/>
              <a:t> </a:t>
            </a:r>
            <a:r>
              <a:rPr lang="en-US" sz="2400" dirty="0" err="1" smtClean="0"/>
              <a:t>полномочий</a:t>
            </a:r>
            <a:r>
              <a:rPr lang="en-US" sz="2400" dirty="0" smtClean="0"/>
              <a:t> и </a:t>
            </a:r>
            <a:r>
              <a:rPr lang="en-US" sz="2400" dirty="0" err="1" smtClean="0"/>
              <a:t>финансированию</a:t>
            </a:r>
            <a:r>
              <a:rPr lang="en-US" sz="2400" dirty="0" smtClean="0"/>
              <a:t> </a:t>
            </a:r>
            <a:r>
              <a:rPr lang="en-US" sz="2400" dirty="0" err="1" smtClean="0"/>
              <a:t>межобщинных</a:t>
            </a:r>
            <a:r>
              <a:rPr lang="en-US" sz="2400" dirty="0" smtClean="0"/>
              <a:t> </a:t>
            </a:r>
            <a:r>
              <a:rPr lang="en-US" sz="2400" dirty="0" err="1" smtClean="0"/>
              <a:t>организаций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dirty="0" smtClean="0"/>
              <a:t>В </a:t>
            </a:r>
            <a:r>
              <a:rPr lang="en-US" sz="2400" dirty="0" err="1" smtClean="0"/>
              <a:t>данный</a:t>
            </a:r>
            <a:r>
              <a:rPr lang="en-US" sz="2400" dirty="0" smtClean="0"/>
              <a:t> </a:t>
            </a:r>
            <a:r>
              <a:rPr lang="en-US" sz="2400" dirty="0" err="1" smtClean="0"/>
              <a:t>момент</a:t>
            </a:r>
            <a:r>
              <a:rPr lang="en-US" sz="2400" dirty="0" smtClean="0"/>
              <a:t> </a:t>
            </a:r>
            <a:r>
              <a:rPr lang="en-US" sz="2400" dirty="0" err="1" smtClean="0"/>
              <a:t>разработан</a:t>
            </a:r>
            <a:r>
              <a:rPr lang="en-US" sz="2400" dirty="0" smtClean="0"/>
              <a:t> </a:t>
            </a:r>
            <a:r>
              <a:rPr lang="en-US" sz="2400" dirty="0" err="1" smtClean="0"/>
              <a:t>проект</a:t>
            </a:r>
            <a:r>
              <a:rPr lang="en-US" sz="2400" dirty="0" smtClean="0"/>
              <a:t> </a:t>
            </a:r>
            <a:r>
              <a:rPr lang="en-US" sz="2400" dirty="0" err="1" smtClean="0"/>
              <a:t>закона</a:t>
            </a:r>
            <a:r>
              <a:rPr lang="en-US" sz="2400" dirty="0" smtClean="0"/>
              <a:t> </a:t>
            </a:r>
            <a:r>
              <a:rPr lang="ru-RU" sz="2000" dirty="0" smtClean="0"/>
              <a:t>«</a:t>
            </a:r>
            <a:r>
              <a:rPr lang="en-US" sz="2400" dirty="0" smtClean="0"/>
              <a:t>О </a:t>
            </a:r>
            <a:r>
              <a:rPr lang="en-US" sz="2400" dirty="0" err="1" smtClean="0"/>
              <a:t>межмуниципальных</a:t>
            </a:r>
            <a:r>
              <a:rPr lang="en-US" sz="2400" dirty="0" smtClean="0"/>
              <a:t> </a:t>
            </a:r>
            <a:r>
              <a:rPr lang="en-US" sz="2400" dirty="0" err="1" smtClean="0"/>
              <a:t>объединениях</a:t>
            </a:r>
            <a:r>
              <a:rPr lang="ru-RU" sz="2000" dirty="0" smtClean="0"/>
              <a:t>»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dirty="0" err="1" smtClean="0"/>
              <a:t>Исходя</a:t>
            </a:r>
            <a:r>
              <a:rPr lang="en-US" sz="2400" dirty="0" smtClean="0"/>
              <a:t> </a:t>
            </a:r>
            <a:r>
              <a:rPr lang="en-US" sz="2400" dirty="0" err="1" smtClean="0"/>
              <a:t>из</a:t>
            </a:r>
            <a:r>
              <a:rPr lang="en-US" sz="2400" dirty="0" smtClean="0"/>
              <a:t> </a:t>
            </a:r>
            <a:r>
              <a:rPr lang="en-US" sz="2400" dirty="0" err="1" smtClean="0"/>
              <a:t>положений</a:t>
            </a:r>
            <a:r>
              <a:rPr lang="en-US" sz="2400" dirty="0" smtClean="0"/>
              <a:t> 189-</a:t>
            </a:r>
            <a:r>
              <a:rPr lang="en-US" sz="2400" dirty="0" err="1" smtClean="0"/>
              <a:t>ой</a:t>
            </a:r>
            <a:r>
              <a:rPr lang="en-US" sz="2400" dirty="0" smtClean="0"/>
              <a:t> </a:t>
            </a:r>
            <a:r>
              <a:rPr lang="en-US" sz="2400" dirty="0" err="1" smtClean="0"/>
              <a:t>статьи</a:t>
            </a:r>
            <a:r>
              <a:rPr lang="en-US" sz="2400" dirty="0" smtClean="0"/>
              <a:t> </a:t>
            </a:r>
            <a:r>
              <a:rPr lang="en-US" sz="2400" dirty="0" err="1" smtClean="0"/>
              <a:t>Конституции</a:t>
            </a:r>
            <a:r>
              <a:rPr lang="en-US" sz="2400" dirty="0" smtClean="0"/>
              <a:t> </a:t>
            </a:r>
            <a:r>
              <a:rPr lang="en-US" sz="2400" dirty="0" err="1" smtClean="0"/>
              <a:t>РА</a:t>
            </a:r>
            <a:r>
              <a:rPr lang="en-US" sz="2400" dirty="0" smtClean="0"/>
              <a:t>, в </a:t>
            </a:r>
            <a:r>
              <a:rPr lang="en-US" sz="2400" dirty="0" err="1" smtClean="0"/>
              <a:t>законопроекте</a:t>
            </a:r>
            <a:r>
              <a:rPr lang="en-US" sz="2400" dirty="0" smtClean="0"/>
              <a:t> </a:t>
            </a:r>
            <a:r>
              <a:rPr lang="en-US" sz="2400" dirty="0" err="1" smtClean="0"/>
              <a:t>предусмотрено</a:t>
            </a:r>
            <a:r>
              <a:rPr lang="en-US" sz="2400" dirty="0" smtClean="0"/>
              <a:t> </a:t>
            </a:r>
            <a:r>
              <a:rPr lang="en-US" sz="2400" dirty="0" err="1" smtClean="0"/>
              <a:t>два</a:t>
            </a:r>
            <a:r>
              <a:rPr lang="en-US" sz="2400" dirty="0" smtClean="0"/>
              <a:t> </a:t>
            </a:r>
            <a:r>
              <a:rPr lang="en-US" sz="2400" dirty="0" err="1" smtClean="0"/>
              <a:t>вида</a:t>
            </a:r>
            <a:r>
              <a:rPr lang="en-US" sz="2400" dirty="0" smtClean="0"/>
              <a:t> </a:t>
            </a:r>
            <a:r>
              <a:rPr lang="en-US" sz="2400" dirty="0" err="1" smtClean="0"/>
              <a:t>объединения</a:t>
            </a:r>
            <a:endParaRPr lang="en-US" sz="2400" dirty="0" smtClean="0"/>
          </a:p>
          <a:p>
            <a:pPr lvl="0">
              <a:buFont typeface="Wingdings" pitchFamily="2" charset="2"/>
              <a:buChar char="Ø"/>
            </a:pPr>
            <a:r>
              <a:rPr lang="az-Cyrl-AZ" sz="2400" dirty="0" smtClean="0"/>
              <a:t>Д</a:t>
            </a:r>
            <a:r>
              <a:rPr lang="en-US" sz="2400" dirty="0" err="1" smtClean="0"/>
              <a:t>обровольное</a:t>
            </a:r>
            <a:r>
              <a:rPr lang="en-US" sz="2400" dirty="0" smtClean="0"/>
              <a:t> </a:t>
            </a:r>
            <a:r>
              <a:rPr lang="en-US" sz="2400" dirty="0" err="1" smtClean="0"/>
              <a:t>объединение</a:t>
            </a:r>
            <a:r>
              <a:rPr lang="en-US" sz="2400" dirty="0" smtClean="0"/>
              <a:t> –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уровне</a:t>
            </a:r>
            <a:r>
              <a:rPr lang="en-US" sz="2400" dirty="0" smtClean="0"/>
              <a:t> </a:t>
            </a:r>
            <a:r>
              <a:rPr lang="en-US" sz="2400" dirty="0" err="1" smtClean="0"/>
              <a:t>принятия</a:t>
            </a:r>
            <a:r>
              <a:rPr lang="en-US" sz="2400" dirty="0" smtClean="0"/>
              <a:t> </a:t>
            </a:r>
            <a:r>
              <a:rPr lang="en-US" sz="2400" dirty="0" err="1" smtClean="0"/>
              <a:t>решения</a:t>
            </a:r>
            <a:r>
              <a:rPr lang="en-US" sz="2400" dirty="0" smtClean="0"/>
              <a:t> </a:t>
            </a:r>
            <a:r>
              <a:rPr lang="en-US" sz="2400" dirty="0" err="1" smtClean="0"/>
              <a:t>со</a:t>
            </a:r>
            <a:r>
              <a:rPr lang="en-US" sz="2400" dirty="0" smtClean="0"/>
              <a:t> </a:t>
            </a:r>
            <a:r>
              <a:rPr lang="en-US" sz="2400" dirty="0" err="1" smtClean="0"/>
              <a:t>стороны</a:t>
            </a:r>
            <a:r>
              <a:rPr lang="en-US" sz="2400" dirty="0" smtClean="0"/>
              <a:t> </a:t>
            </a:r>
            <a:r>
              <a:rPr lang="en-US" sz="2400" dirty="0" err="1" smtClean="0"/>
              <a:t>советов</a:t>
            </a:r>
            <a:r>
              <a:rPr lang="en-US" sz="2400" dirty="0" smtClean="0"/>
              <a:t> </a:t>
            </a:r>
            <a:r>
              <a:rPr lang="en-US" sz="2400" dirty="0" err="1" smtClean="0"/>
              <a:t>общин</a:t>
            </a:r>
            <a:r>
              <a:rPr lang="en-US" sz="2400" dirty="0" smtClean="0"/>
              <a:t> – </a:t>
            </a:r>
            <a:r>
              <a:rPr lang="en-US" sz="2400" dirty="0" err="1" smtClean="0"/>
              <a:t>членов</a:t>
            </a:r>
            <a:r>
              <a:rPr lang="en-US" sz="2400" dirty="0" smtClean="0"/>
              <a:t> </a:t>
            </a:r>
            <a:r>
              <a:rPr lang="en-US" sz="2400" dirty="0" err="1" smtClean="0"/>
              <a:t>объединения</a:t>
            </a:r>
            <a:r>
              <a:rPr lang="en-US" sz="2400" dirty="0" smtClean="0"/>
              <a:t>, с </a:t>
            </a:r>
            <a:r>
              <a:rPr lang="en-US" sz="2400" dirty="0" err="1" smtClean="0"/>
              <a:t>целью</a:t>
            </a:r>
            <a:r>
              <a:rPr lang="en-US" sz="2400" dirty="0" smtClean="0"/>
              <a:t> </a:t>
            </a:r>
            <a:r>
              <a:rPr lang="en-US" sz="2400" dirty="0" err="1" smtClean="0"/>
              <a:t>повышения</a:t>
            </a:r>
            <a:r>
              <a:rPr lang="en-US" sz="2400" dirty="0" smtClean="0"/>
              <a:t> </a:t>
            </a:r>
            <a:r>
              <a:rPr lang="en-US" sz="2400" dirty="0" err="1" smtClean="0"/>
              <a:t>эффективности</a:t>
            </a:r>
            <a:r>
              <a:rPr lang="en-US" sz="2400" dirty="0" smtClean="0"/>
              <a:t> </a:t>
            </a:r>
            <a:r>
              <a:rPr lang="en-US" sz="2400" dirty="0" err="1" smtClean="0"/>
              <a:t>местного</a:t>
            </a:r>
            <a:r>
              <a:rPr lang="en-US" sz="2400" dirty="0" smtClean="0"/>
              <a:t> </a:t>
            </a:r>
            <a:r>
              <a:rPr lang="en-US" sz="2400" dirty="0" err="1" smtClean="0"/>
              <a:t>самоуправления</a:t>
            </a:r>
            <a:r>
              <a:rPr lang="en-US" sz="2400" dirty="0" smtClean="0"/>
              <a:t>,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dirty="0" err="1" smtClean="0"/>
              <a:t>Согласно</a:t>
            </a:r>
            <a:r>
              <a:rPr lang="en-US" sz="2400" dirty="0" smtClean="0"/>
              <a:t> </a:t>
            </a:r>
            <a:r>
              <a:rPr lang="en-US" sz="2400" dirty="0" err="1" smtClean="0"/>
              <a:t>закону</a:t>
            </a:r>
            <a:r>
              <a:rPr lang="en-US" sz="2400" dirty="0" smtClean="0"/>
              <a:t> </a:t>
            </a:r>
            <a:r>
              <a:rPr lang="en-US" sz="2400" dirty="0" err="1" smtClean="0"/>
              <a:t>об</a:t>
            </a:r>
            <a:r>
              <a:rPr lang="en-US" sz="2400" dirty="0" smtClean="0"/>
              <a:t> </a:t>
            </a:r>
            <a:r>
              <a:rPr lang="en-US" sz="2400" dirty="0" err="1" smtClean="0"/>
              <a:t>объединении</a:t>
            </a:r>
            <a:r>
              <a:rPr lang="en-US" sz="2400" dirty="0" smtClean="0"/>
              <a:t> – </a:t>
            </a:r>
            <a:r>
              <a:rPr lang="en-US" sz="2400" dirty="0" err="1" smtClean="0"/>
              <a:t>исходя</a:t>
            </a:r>
            <a:r>
              <a:rPr lang="en-US" sz="2400" dirty="0" smtClean="0"/>
              <a:t> </a:t>
            </a:r>
            <a:r>
              <a:rPr lang="en-US" sz="2400" dirty="0" err="1" smtClean="0"/>
              <a:t>из</a:t>
            </a:r>
            <a:r>
              <a:rPr lang="en-US" sz="2400" dirty="0" smtClean="0"/>
              <a:t> </a:t>
            </a:r>
            <a:r>
              <a:rPr lang="en-US" sz="2400" dirty="0" err="1" smtClean="0"/>
              <a:t>общественного</a:t>
            </a:r>
            <a:r>
              <a:rPr lang="en-US" sz="2400" dirty="0" smtClean="0"/>
              <a:t> </a:t>
            </a:r>
            <a:r>
              <a:rPr lang="en-US" sz="2400" dirty="0" err="1" smtClean="0"/>
              <a:t>интереса</a:t>
            </a:r>
            <a:r>
              <a:rPr lang="en-US" sz="2400" dirty="0" smtClean="0"/>
              <a:t>, </a:t>
            </a:r>
            <a:r>
              <a:rPr lang="en-US" sz="2400" dirty="0" err="1" smtClean="0"/>
              <a:t>по</a:t>
            </a:r>
            <a:r>
              <a:rPr lang="en-US" sz="2400" dirty="0" smtClean="0"/>
              <a:t> </a:t>
            </a:r>
            <a:r>
              <a:rPr lang="en-US" sz="2400" dirty="0" err="1" smtClean="0"/>
              <a:t>предложению</a:t>
            </a:r>
            <a:r>
              <a:rPr lang="en-US" sz="2400" dirty="0" smtClean="0"/>
              <a:t> </a:t>
            </a:r>
            <a:r>
              <a:rPr lang="en-US" sz="2400" dirty="0" err="1" smtClean="0"/>
              <a:t>Правительства</a:t>
            </a:r>
            <a:r>
              <a:rPr lang="en-US" sz="2400" dirty="0" smtClean="0"/>
              <a:t>.</a:t>
            </a:r>
          </a:p>
          <a:p>
            <a:pPr lvl="0">
              <a:buFont typeface="Wingdings" pitchFamily="2" charset="2"/>
              <a:buChar char="Ø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05965_374959469309374_830346571017185476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"/>
            <a:ext cx="9144000" cy="6537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DF4A0F"/>
                </a:solidFill>
              </a:rPr>
              <a:t>THANK  YOU</a:t>
            </a:r>
            <a:endParaRPr lang="en-US" sz="900" b="1" dirty="0" smtClean="0">
              <a:solidFill>
                <a:srgbClr val="DF4A0F"/>
              </a:solidFill>
            </a:endParaRPr>
          </a:p>
          <a:p>
            <a:pPr algn="ctr"/>
            <a:endParaRPr lang="en-US" sz="900" b="1" dirty="0" smtClean="0">
              <a:solidFill>
                <a:srgbClr val="DF4A0F"/>
              </a:solidFill>
            </a:endParaRPr>
          </a:p>
          <a:p>
            <a:pPr algn="ctr"/>
            <a:endParaRPr lang="en-US" sz="900" b="1" dirty="0" smtClean="0">
              <a:solidFill>
                <a:srgbClr val="DF4A0F"/>
              </a:solidFill>
            </a:endParaRPr>
          </a:p>
          <a:p>
            <a:pPr algn="ctr"/>
            <a:endParaRPr lang="en-US" sz="900" b="1" dirty="0" smtClean="0">
              <a:solidFill>
                <a:srgbClr val="DF4A0F"/>
              </a:solidFill>
            </a:endParaRPr>
          </a:p>
          <a:p>
            <a:pPr algn="ctr"/>
            <a:endParaRPr lang="en-US" sz="900" b="1" dirty="0" smtClean="0">
              <a:solidFill>
                <a:srgbClr val="DF4A0F"/>
              </a:solidFill>
            </a:endParaRPr>
          </a:p>
          <a:p>
            <a:pPr algn="ctr"/>
            <a:endParaRPr lang="ru-RU" sz="900" b="1" dirty="0" smtClean="0">
              <a:solidFill>
                <a:srgbClr val="DF4A0F"/>
              </a:solidFill>
            </a:endParaRPr>
          </a:p>
          <a:p>
            <a:pPr algn="ctr"/>
            <a:endParaRPr lang="ru-RU" sz="900" b="1" dirty="0" smtClean="0">
              <a:solidFill>
                <a:srgbClr val="DF4A0F"/>
              </a:solidFill>
            </a:endParaRPr>
          </a:p>
          <a:p>
            <a:pPr algn="ctr"/>
            <a:endParaRPr lang="ru-RU" sz="900" b="1" dirty="0" smtClean="0">
              <a:solidFill>
                <a:srgbClr val="DF4A0F"/>
              </a:solidFill>
            </a:endParaRPr>
          </a:p>
          <a:p>
            <a:pPr algn="ctr"/>
            <a:endParaRPr lang="ru-RU" sz="900" b="1" dirty="0" smtClean="0">
              <a:solidFill>
                <a:srgbClr val="DF4A0F"/>
              </a:solidFill>
            </a:endParaRPr>
          </a:p>
          <a:p>
            <a:pPr algn="ctr"/>
            <a:endParaRPr lang="en-US" sz="900" b="1" dirty="0" smtClean="0">
              <a:solidFill>
                <a:srgbClr val="DF4A0F"/>
              </a:solidFill>
            </a:endParaRPr>
          </a:p>
          <a:p>
            <a:pPr algn="ctr"/>
            <a:endParaRPr lang="en-US" sz="900" b="1" dirty="0" smtClean="0">
              <a:solidFill>
                <a:srgbClr val="DF4A0F"/>
              </a:solidFill>
            </a:endParaRPr>
          </a:p>
          <a:p>
            <a:pPr algn="ctr"/>
            <a:r>
              <a:rPr lang="en-US" sz="6000" b="1" dirty="0" smtClean="0">
                <a:solidFill>
                  <a:srgbClr val="DF4A0F"/>
                </a:solidFill>
              </a:rPr>
              <a:t>ՇՆՈՐՀԱԿԱԼՈՒԹՅՈՒՆ</a:t>
            </a:r>
            <a:endParaRPr lang="ru-RU" sz="6000" b="1" dirty="0" smtClean="0">
              <a:solidFill>
                <a:srgbClr val="DF4A0F"/>
              </a:solidFill>
            </a:endParaRPr>
          </a:p>
          <a:p>
            <a:pPr algn="ctr"/>
            <a:endParaRPr lang="ru-RU" sz="6000" b="1" dirty="0" smtClean="0">
              <a:solidFill>
                <a:srgbClr val="DF4A0F"/>
              </a:solidFill>
            </a:endParaRPr>
          </a:p>
          <a:p>
            <a:pPr algn="ctr"/>
            <a:endParaRPr lang="ru-RU" sz="6000" b="1" dirty="0" smtClean="0">
              <a:solidFill>
                <a:srgbClr val="DF4A0F"/>
              </a:solidFill>
            </a:endParaRPr>
          </a:p>
          <a:p>
            <a:pPr algn="ctr"/>
            <a:r>
              <a:rPr lang="ru-RU" sz="6000" b="1" dirty="0" smtClean="0">
                <a:solidFill>
                  <a:srgbClr val="DF4A0F"/>
                </a:solidFill>
              </a:rPr>
              <a:t>СПАСИБО</a:t>
            </a:r>
            <a:endParaRPr lang="ru-RU" sz="6000" b="1" dirty="0">
              <a:solidFill>
                <a:srgbClr val="DF4A0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DF4A0F"/>
                </a:solidFill>
              </a:rPr>
              <a:t>ОБЩАЯ ИНФОРМАЦИЯ</a:t>
            </a:r>
            <a:endParaRPr lang="ru-RU" sz="3600" b="1" dirty="0">
              <a:solidFill>
                <a:srgbClr val="DF4A0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915400" cy="5486400"/>
          </a:xfrm>
        </p:spPr>
        <p:txBody>
          <a:bodyPr>
            <a:noAutofit/>
          </a:bodyPr>
          <a:lstStyle/>
          <a:p>
            <a:pPr marL="6350" indent="169863" algn="just">
              <a:buFont typeface="Arial" pitchFamily="34" charset="0"/>
              <a:buChar char="•"/>
              <a:tabLst>
                <a:tab pos="515938" algn="l"/>
              </a:tabLst>
            </a:pPr>
            <a:r>
              <a:rPr lang="en-US" sz="2400" b="1" dirty="0" err="1" smtClean="0">
                <a:solidFill>
                  <a:srgbClr val="C00000"/>
                </a:solidFill>
              </a:rPr>
              <a:t>Официальное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название</a:t>
            </a:r>
            <a:r>
              <a:rPr lang="en-US" sz="2400" b="1" dirty="0" smtClean="0"/>
              <a:t>              </a:t>
            </a:r>
            <a:r>
              <a:rPr lang="en-US" sz="2400" dirty="0" err="1" smtClean="0">
                <a:solidFill>
                  <a:srgbClr val="002060"/>
                </a:solidFill>
              </a:rPr>
              <a:t>Республика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Армения</a:t>
            </a:r>
            <a:r>
              <a:rPr lang="en-US" sz="2400" dirty="0" smtClean="0">
                <a:solidFill>
                  <a:srgbClr val="002060"/>
                </a:solidFill>
              </a:rPr>
              <a:t>	</a:t>
            </a:r>
          </a:p>
          <a:p>
            <a:pPr marL="6350" indent="169863" algn="just">
              <a:buFont typeface="Arial" pitchFamily="34" charset="0"/>
              <a:buChar char="•"/>
              <a:tabLst>
                <a:tab pos="515938" algn="l"/>
              </a:tabLst>
            </a:pP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Столица</a:t>
            </a:r>
            <a:r>
              <a:rPr lang="en-US" sz="2400" dirty="0" smtClean="0"/>
              <a:t>			           </a:t>
            </a:r>
            <a:r>
              <a:rPr lang="en-US" sz="2400" dirty="0" err="1" smtClean="0">
                <a:solidFill>
                  <a:srgbClr val="002060"/>
                </a:solidFill>
              </a:rPr>
              <a:t>Ереван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6350" indent="169863" algn="r">
              <a:buFont typeface="Arial" pitchFamily="34" charset="0"/>
              <a:buChar char="•"/>
              <a:tabLst>
                <a:tab pos="515938" algn="l"/>
              </a:tabLst>
            </a:pP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Население</a:t>
            </a: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r>
              <a:rPr lang="en-US" sz="2400" b="1" dirty="0" smtClean="0"/>
              <a:t>	                       </a:t>
            </a:r>
            <a:r>
              <a:rPr lang="en-US" sz="2400" dirty="0" err="1" smtClean="0">
                <a:solidFill>
                  <a:srgbClr val="002060"/>
                </a:solidFill>
              </a:rPr>
              <a:t>прибл</a:t>
            </a:r>
            <a:r>
              <a:rPr lang="en-US" sz="2400" dirty="0" smtClean="0">
                <a:solidFill>
                  <a:srgbClr val="002060"/>
                </a:solidFill>
              </a:rPr>
              <a:t>  3 </a:t>
            </a:r>
            <a:r>
              <a:rPr lang="en-US" sz="2400" dirty="0" err="1" smtClean="0">
                <a:solidFill>
                  <a:srgbClr val="002060"/>
                </a:solidFill>
              </a:rPr>
              <a:t>мил</a:t>
            </a:r>
            <a:r>
              <a:rPr lang="en-US" sz="2400" dirty="0" smtClean="0">
                <a:solidFill>
                  <a:srgbClr val="002060"/>
                </a:solidFill>
              </a:rPr>
              <a:t>.  (+ </a:t>
            </a:r>
            <a:r>
              <a:rPr lang="en-US" sz="2400" dirty="0" err="1" smtClean="0">
                <a:solidFill>
                  <a:srgbClr val="002060"/>
                </a:solidFill>
              </a:rPr>
              <a:t>более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чем</a:t>
            </a:r>
            <a:r>
              <a:rPr lang="en-US" sz="2400" dirty="0" smtClean="0">
                <a:solidFill>
                  <a:srgbClr val="002060"/>
                </a:solidFill>
              </a:rPr>
              <a:t> 8 </a:t>
            </a:r>
            <a:r>
              <a:rPr lang="en-US" sz="2400" dirty="0" err="1" smtClean="0">
                <a:solidFill>
                  <a:srgbClr val="002060"/>
                </a:solidFill>
              </a:rPr>
              <a:t>мил</a:t>
            </a:r>
            <a:r>
              <a:rPr lang="en-US" sz="2400" dirty="0" smtClean="0">
                <a:solidFill>
                  <a:srgbClr val="002060"/>
                </a:solidFill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</a:rPr>
              <a:t>армян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проживающих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за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пределами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Армении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</a:p>
          <a:p>
            <a:pPr marL="6350" indent="169863" algn="r">
              <a:buFont typeface="Arial" pitchFamily="34" charset="0"/>
              <a:buChar char="•"/>
              <a:tabLst>
                <a:tab pos="515938" algn="l"/>
              </a:tabLst>
            </a:pPr>
            <a:r>
              <a:rPr lang="en-US" sz="2400" b="1" dirty="0" err="1" smtClean="0">
                <a:solidFill>
                  <a:srgbClr val="C00000"/>
                </a:solidFill>
              </a:rPr>
              <a:t>Климат</a:t>
            </a:r>
            <a:r>
              <a:rPr lang="en-US" sz="2400" b="1" dirty="0" smtClean="0">
                <a:solidFill>
                  <a:srgbClr val="C00000"/>
                </a:solidFill>
              </a:rPr>
              <a:t>		           	   </a:t>
            </a:r>
            <a:r>
              <a:rPr lang="en-US" sz="2400" dirty="0" err="1" smtClean="0">
                <a:solidFill>
                  <a:srgbClr val="002060"/>
                </a:solidFill>
              </a:rPr>
              <a:t>Континентальный</a:t>
            </a:r>
            <a:r>
              <a:rPr lang="en-US" sz="2400" dirty="0" smtClean="0">
                <a:solidFill>
                  <a:srgbClr val="002060"/>
                </a:solidFill>
              </a:rPr>
              <a:t>, с </a:t>
            </a:r>
            <a:r>
              <a:rPr lang="en-US" sz="2400" dirty="0" err="1" smtClean="0">
                <a:solidFill>
                  <a:srgbClr val="002060"/>
                </a:solidFill>
              </a:rPr>
              <a:t>жарким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летом</a:t>
            </a:r>
            <a:r>
              <a:rPr lang="en-US" sz="2400" dirty="0" smtClean="0">
                <a:solidFill>
                  <a:srgbClr val="002060"/>
                </a:solidFill>
              </a:rPr>
              <a:t> и </a:t>
            </a:r>
            <a:r>
              <a:rPr lang="en-US" sz="2400" dirty="0" err="1" smtClean="0">
                <a:solidFill>
                  <a:srgbClr val="002060"/>
                </a:solidFill>
              </a:rPr>
              <a:t>холодной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зимой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marL="6350" indent="169863" algn="just">
              <a:buFont typeface="Arial" pitchFamily="34" charset="0"/>
              <a:buChar char="•"/>
              <a:tabLst>
                <a:tab pos="515938" algn="l"/>
              </a:tabLst>
            </a:pPr>
            <a:r>
              <a:rPr lang="en-US" sz="2400" b="1" dirty="0" err="1" smtClean="0">
                <a:solidFill>
                  <a:srgbClr val="C00000"/>
                </a:solidFill>
              </a:rPr>
              <a:t>Площадь</a:t>
            </a:r>
            <a:r>
              <a:rPr lang="en-US" sz="2400" b="1" dirty="0" smtClean="0"/>
              <a:t>			            </a:t>
            </a:r>
            <a:r>
              <a:rPr lang="en-US" sz="2400" dirty="0" smtClean="0">
                <a:solidFill>
                  <a:srgbClr val="002060"/>
                </a:solidFill>
              </a:rPr>
              <a:t>29800 </a:t>
            </a:r>
            <a:r>
              <a:rPr lang="en-US" sz="2400" dirty="0" err="1" smtClean="0">
                <a:solidFill>
                  <a:srgbClr val="002060"/>
                </a:solidFill>
              </a:rPr>
              <a:t>кв.км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6350" indent="169863" algn="r">
              <a:buFont typeface="Arial" pitchFamily="34" charset="0"/>
              <a:buChar char="•"/>
              <a:tabLst>
                <a:tab pos="515938" algn="l"/>
              </a:tabLst>
            </a:pPr>
            <a:r>
              <a:rPr lang="en-US" sz="2400" b="1" dirty="0" err="1" smtClean="0">
                <a:solidFill>
                  <a:srgbClr val="C00000"/>
                </a:solidFill>
              </a:rPr>
              <a:t>Вероисповедание</a:t>
            </a:r>
            <a:r>
              <a:rPr lang="en-US" sz="2400" b="1" dirty="0" smtClean="0">
                <a:solidFill>
                  <a:srgbClr val="C00000"/>
                </a:solidFill>
              </a:rPr>
              <a:t>                                        </a:t>
            </a:r>
            <a:r>
              <a:rPr lang="en-US" sz="2400" dirty="0" err="1" smtClean="0">
                <a:solidFill>
                  <a:srgbClr val="002060"/>
                </a:solidFill>
              </a:rPr>
              <a:t>Христианство</a:t>
            </a:r>
            <a:r>
              <a:rPr lang="en-US" sz="2400" dirty="0" smtClean="0">
                <a:solidFill>
                  <a:srgbClr val="002060"/>
                </a:solidFill>
              </a:rPr>
              <a:t> (</a:t>
            </a:r>
            <a:r>
              <a:rPr lang="en-US" altLang="zh-CN" sz="2400" dirty="0" err="1" smtClean="0">
                <a:solidFill>
                  <a:srgbClr val="002060"/>
                </a:solidFill>
              </a:rPr>
              <a:t>Армянская</a:t>
            </a:r>
            <a:r>
              <a:rPr lang="en-US" altLang="zh-CN" sz="2400" dirty="0" smtClean="0">
                <a:solidFill>
                  <a:srgbClr val="002060"/>
                </a:solidFill>
              </a:rPr>
              <a:t> </a:t>
            </a:r>
          </a:p>
          <a:p>
            <a:pPr marL="6350" indent="169863" algn="r">
              <a:buNone/>
              <a:tabLst>
                <a:tab pos="515938" algn="l"/>
              </a:tabLst>
            </a:pPr>
            <a:r>
              <a:rPr lang="en-US" altLang="zh-CN" sz="2400" dirty="0" err="1" smtClean="0">
                <a:solidFill>
                  <a:srgbClr val="002060"/>
                </a:solidFill>
              </a:rPr>
              <a:t>Апостольская</a:t>
            </a:r>
            <a:r>
              <a:rPr lang="en-US" altLang="zh-CN" sz="2400" dirty="0" smtClean="0">
                <a:solidFill>
                  <a:srgbClr val="002060"/>
                </a:solidFill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</a:rPr>
              <a:t>Церковь</a:t>
            </a:r>
            <a:r>
              <a:rPr lang="en-US" altLang="zh-CN" sz="2400" dirty="0" smtClean="0">
                <a:solidFill>
                  <a:srgbClr val="002060"/>
                </a:solidFill>
              </a:rPr>
              <a:t>)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6350" indent="169863" algn="r">
              <a:spcBef>
                <a:spcPts val="0"/>
              </a:spcBef>
              <a:buFont typeface="Arial" pitchFamily="34" charset="0"/>
              <a:buChar char="•"/>
              <a:tabLst>
                <a:tab pos="515938" algn="l"/>
              </a:tabLst>
            </a:pPr>
            <a:r>
              <a:rPr lang="en-US" sz="2400" b="1" dirty="0" err="1" smtClean="0">
                <a:solidFill>
                  <a:srgbClr val="C00000"/>
                </a:solidFill>
              </a:rPr>
              <a:t>Государственный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язык</a:t>
            </a:r>
            <a:r>
              <a:rPr lang="en-US" sz="2400" b="1" dirty="0" smtClean="0">
                <a:solidFill>
                  <a:srgbClr val="C00000"/>
                </a:solidFill>
              </a:rPr>
              <a:t>  	                            </a:t>
            </a:r>
            <a:r>
              <a:rPr lang="en-US" sz="2400" dirty="0" err="1" smtClean="0">
                <a:solidFill>
                  <a:srgbClr val="002060"/>
                </a:solidFill>
              </a:rPr>
              <a:t>Армянский</a:t>
            </a:r>
            <a:r>
              <a:rPr lang="en-US" sz="2400" dirty="0" smtClean="0">
                <a:solidFill>
                  <a:srgbClr val="002060"/>
                </a:solidFill>
              </a:rPr>
              <a:t> /</a:t>
            </a:r>
            <a:r>
              <a:rPr lang="en-US" sz="2400" dirty="0" err="1" smtClean="0">
                <a:solidFill>
                  <a:srgbClr val="002060"/>
                </a:solidFill>
              </a:rPr>
              <a:t>армянский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алфавит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создан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армянским ученым 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6350" indent="169863" algn="r">
              <a:spcBef>
                <a:spcPts val="0"/>
              </a:spcBef>
              <a:buNone/>
              <a:tabLst>
                <a:tab pos="515938" algn="l"/>
              </a:tabLst>
            </a:pPr>
            <a:r>
              <a:rPr lang="ru-RU" sz="2400" dirty="0" smtClean="0">
                <a:solidFill>
                  <a:srgbClr val="002060"/>
                </a:solidFill>
              </a:rPr>
              <a:t>и просветителем Месропом Маштоцем</a:t>
            </a:r>
            <a:r>
              <a:rPr lang="en-US" sz="2400" dirty="0" smtClean="0">
                <a:solidFill>
                  <a:srgbClr val="002060"/>
                </a:solidFill>
              </a:rPr>
              <a:t> в 405 г. н. э./  </a:t>
            </a:r>
          </a:p>
          <a:p>
            <a:pPr marL="6350" indent="169863" algn="just">
              <a:buFont typeface="Arial" pitchFamily="34" charset="0"/>
              <a:buChar char="•"/>
              <a:tabLst>
                <a:tab pos="515938" algn="l"/>
              </a:tabLst>
            </a:pPr>
            <a:r>
              <a:rPr lang="en-US" sz="2400" b="1" dirty="0" err="1" smtClean="0">
                <a:solidFill>
                  <a:srgbClr val="C00000"/>
                </a:solidFill>
              </a:rPr>
              <a:t>Валюта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/>
              <a:t>		                        </a:t>
            </a:r>
            <a:r>
              <a:rPr lang="en-US" sz="2400" dirty="0" err="1" smtClean="0">
                <a:solidFill>
                  <a:srgbClr val="002060"/>
                </a:solidFill>
              </a:rPr>
              <a:t>Армянский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драм</a:t>
            </a:r>
            <a:r>
              <a:rPr lang="en-US" sz="2400" dirty="0" smtClean="0">
                <a:solidFill>
                  <a:srgbClr val="002060"/>
                </a:solidFill>
              </a:rPr>
              <a:t> /AMD/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027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685800"/>
            <a:ext cx="91535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38601"/>
            <a:ext cx="2176272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10"/>
          <p:cNvSpPr>
            <a:spLocks noChangeArrowheads="1"/>
          </p:cNvSpPr>
          <p:nvPr/>
        </p:nvSpPr>
        <p:spPr bwMode="auto">
          <a:xfrm>
            <a:off x="5029200" y="1239539"/>
            <a:ext cx="4114800" cy="25545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en-US" sz="2000" dirty="0" err="1" smtClean="0">
                <a:solidFill>
                  <a:srgbClr val="002060"/>
                </a:solidFill>
              </a:rPr>
              <a:t>Армения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распокожена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на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Южном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Кавказе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en-US" sz="2000" dirty="0" err="1" smtClean="0">
                <a:solidFill>
                  <a:srgbClr val="002060"/>
                </a:solidFill>
              </a:rPr>
              <a:t>Граничит</a:t>
            </a:r>
            <a:r>
              <a:rPr lang="en-US" sz="2000" dirty="0" smtClean="0">
                <a:solidFill>
                  <a:srgbClr val="002060"/>
                </a:solidFill>
              </a:rPr>
              <a:t> с </a:t>
            </a:r>
            <a:r>
              <a:rPr lang="en-US" sz="2000" dirty="0" err="1" smtClean="0">
                <a:solidFill>
                  <a:srgbClr val="002060"/>
                </a:solidFill>
              </a:rPr>
              <a:t>Грузией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на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севере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endParaRPr lang="en-US" sz="2000" dirty="0">
              <a:solidFill>
                <a:srgbClr val="002060"/>
              </a:solidFill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en-US" sz="2000" dirty="0" err="1" smtClean="0">
                <a:solidFill>
                  <a:srgbClr val="002060"/>
                </a:solidFill>
              </a:rPr>
              <a:t>Азербайджаном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на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востоке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endParaRPr lang="ru-RU" sz="2000" b="0" dirty="0">
              <a:solidFill>
                <a:srgbClr val="002060"/>
              </a:solidFill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en-US" sz="2000" dirty="0" err="1" smtClean="0">
                <a:solidFill>
                  <a:srgbClr val="002060"/>
                </a:solidFill>
              </a:rPr>
              <a:t>Ираном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на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юге</a:t>
            </a:r>
            <a:r>
              <a:rPr lang="en-US" sz="2000" dirty="0" smtClean="0">
                <a:solidFill>
                  <a:srgbClr val="002060"/>
                </a:solidFill>
              </a:rPr>
              <a:t> и </a:t>
            </a:r>
            <a:r>
              <a:rPr lang="en-US" sz="2000" dirty="0" err="1" smtClean="0">
                <a:solidFill>
                  <a:srgbClr val="002060"/>
                </a:solidFill>
              </a:rPr>
              <a:t>Турцией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на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западе</a:t>
            </a:r>
            <a:r>
              <a:rPr lang="en-US" sz="2000" dirty="0" smtClean="0">
                <a:solidFill>
                  <a:srgbClr val="002060"/>
                </a:solidFill>
              </a:rPr>
              <a:t>. </a:t>
            </a:r>
            <a:endParaRPr lang="en-US" sz="2000" dirty="0">
              <a:solidFill>
                <a:srgbClr val="002060"/>
              </a:solidFill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en-US" sz="2000" dirty="0" err="1" smtClean="0">
                <a:solidFill>
                  <a:srgbClr val="002060"/>
                </a:solidFill>
              </a:rPr>
              <a:t>Армения</a:t>
            </a:r>
            <a:r>
              <a:rPr lang="en-US" sz="2000" dirty="0" smtClean="0">
                <a:solidFill>
                  <a:srgbClr val="002060"/>
                </a:solidFill>
              </a:rPr>
              <a:t> – </a:t>
            </a:r>
            <a:r>
              <a:rPr lang="en-US" sz="2000" dirty="0" err="1" smtClean="0">
                <a:solidFill>
                  <a:srgbClr val="002060"/>
                </a:solidFill>
              </a:rPr>
              <a:t>страна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скалистых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гор</a:t>
            </a:r>
            <a:r>
              <a:rPr lang="en-US" sz="2000" dirty="0" smtClean="0">
                <a:solidFill>
                  <a:srgbClr val="002060"/>
                </a:solidFill>
              </a:rPr>
              <a:t> и </a:t>
            </a:r>
            <a:r>
              <a:rPr lang="en-US" sz="2000" dirty="0" err="1" smtClean="0">
                <a:solidFill>
                  <a:srgbClr val="002060"/>
                </a:solidFill>
              </a:rPr>
              <a:t>потухщих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вулканов</a:t>
            </a:r>
            <a:r>
              <a:rPr lang="en-US" sz="2000" dirty="0" smtClean="0">
                <a:solidFill>
                  <a:srgbClr val="002060"/>
                </a:solidFill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</a:rPr>
              <a:t>Наив</a:t>
            </a:r>
            <a:r>
              <a:rPr lang="ru-RU" sz="2000" dirty="0" smtClean="0">
                <a:solidFill>
                  <a:srgbClr val="002060"/>
                </a:solidFill>
              </a:rPr>
              <a:t>ы</a:t>
            </a:r>
            <a:r>
              <a:rPr lang="en-US" sz="2000" dirty="0" err="1" smtClean="0">
                <a:solidFill>
                  <a:srgbClr val="002060"/>
                </a:solidFill>
              </a:rPr>
              <a:t>сшая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точка</a:t>
            </a:r>
            <a:r>
              <a:rPr lang="en-US" sz="2000" dirty="0" smtClean="0">
                <a:solidFill>
                  <a:srgbClr val="002060"/>
                </a:solidFill>
              </a:rPr>
              <a:t> – </a:t>
            </a:r>
            <a:r>
              <a:rPr lang="en-US" sz="2000" dirty="0" err="1" smtClean="0">
                <a:solidFill>
                  <a:srgbClr val="002060"/>
                </a:solidFill>
              </a:rPr>
              <a:t>гора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Арагац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 smtClean="0">
                <a:solidFill>
                  <a:srgbClr val="002060"/>
                </a:solidFill>
              </a:rPr>
              <a:t>4094 м</a:t>
            </a:r>
            <a:r>
              <a:rPr lang="ru-RU" sz="2000" dirty="0" smtClean="0">
                <a:solidFill>
                  <a:srgbClr val="002060"/>
                </a:solidFill>
              </a:rPr>
              <a:t>)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0" name="Picture 9" descr="ArmeniaMapArmenian_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599" y="990600"/>
            <a:ext cx="2868740" cy="285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0" y="6553200"/>
            <a:ext cx="91440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en-US" dirty="0">
                <a:solidFill>
                  <a:srgbClr val="002060"/>
                </a:solidFill>
              </a:rPr>
              <a:t>http://www.gov.am/en/official/</a:t>
            </a:r>
            <a:r>
              <a:rPr lang="en-US" b="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63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500" b="1" dirty="0" smtClean="0">
                <a:solidFill>
                  <a:srgbClr val="DF4A0F"/>
                </a:solidFill>
                <a:cs typeface="+mn-cs"/>
              </a:rPr>
              <a:t>КАРТА, ФЛАГ И ГЕРБ</a:t>
            </a:r>
            <a:endParaRPr lang="ru-RU" sz="3500" b="1" dirty="0">
              <a:solidFill>
                <a:srgbClr val="DF4A0F"/>
              </a:solidFill>
              <a:cs typeface="+mn-cs"/>
            </a:endParaRPr>
          </a:p>
        </p:txBody>
      </p:sp>
    </p:spTree>
  </p:cSld>
  <p:clrMapOvr>
    <a:masterClrMapping/>
  </p:clrMapOvr>
  <p:transition spd="med" advClick="0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DF4A0F"/>
                </a:solidFill>
              </a:rPr>
              <a:t>Законодательство</a:t>
            </a:r>
            <a:r>
              <a:rPr lang="en-US" b="1" dirty="0" smtClean="0">
                <a:solidFill>
                  <a:srgbClr val="DF4A0F"/>
                </a:solidFill>
              </a:rPr>
              <a:t> </a:t>
            </a:r>
            <a:endParaRPr lang="ru-RU" b="1" dirty="0">
              <a:solidFill>
                <a:srgbClr val="DF4A0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762000"/>
            <a:ext cx="9144000" cy="3429000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21-ое сентября,1991</a:t>
            </a:r>
            <a:r>
              <a:rPr lang="en-US" sz="2400" dirty="0" smtClean="0"/>
              <a:t>	                 </a:t>
            </a:r>
            <a:r>
              <a:rPr lang="en-US" sz="2400" dirty="0" err="1" smtClean="0">
                <a:solidFill>
                  <a:srgbClr val="002060"/>
                </a:solidFill>
              </a:rPr>
              <a:t>Провозглашение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независимости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5-ое </a:t>
            </a:r>
            <a:r>
              <a:rPr lang="en-US" sz="2400" b="1" dirty="0" err="1" smtClean="0">
                <a:solidFill>
                  <a:srgbClr val="C00000"/>
                </a:solidFill>
              </a:rPr>
              <a:t>июля</a:t>
            </a:r>
            <a:r>
              <a:rPr lang="en-US" sz="2400" b="1" dirty="0" smtClean="0">
                <a:solidFill>
                  <a:srgbClr val="C00000"/>
                </a:solidFill>
              </a:rPr>
              <a:t>, 1995	</a:t>
            </a:r>
            <a:r>
              <a:rPr lang="en-US" sz="2400" dirty="0" smtClean="0"/>
              <a:t>	   </a:t>
            </a:r>
            <a:r>
              <a:rPr lang="en-US" sz="2400" dirty="0" err="1" smtClean="0">
                <a:solidFill>
                  <a:srgbClr val="002060"/>
                </a:solidFill>
              </a:rPr>
              <a:t>Принят</a:t>
            </a:r>
            <a:r>
              <a:rPr lang="ru-RU" sz="2400" dirty="0" smtClean="0">
                <a:solidFill>
                  <a:srgbClr val="002060"/>
                </a:solidFill>
              </a:rPr>
              <a:t>ие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Конституции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just"/>
            <a:r>
              <a:rPr lang="en-US" sz="2400" b="1" dirty="0" smtClean="0">
                <a:solidFill>
                  <a:srgbClr val="C00000"/>
                </a:solidFill>
              </a:rPr>
              <a:t>7-ое </a:t>
            </a:r>
            <a:r>
              <a:rPr lang="en-US" sz="2400" b="1" dirty="0" err="1" smtClean="0">
                <a:solidFill>
                  <a:srgbClr val="C00000"/>
                </a:solidFill>
              </a:rPr>
              <a:t>ноября</a:t>
            </a:r>
            <a:r>
              <a:rPr lang="en-US" sz="2400" b="1" dirty="0" smtClean="0">
                <a:solidFill>
                  <a:srgbClr val="C00000"/>
                </a:solidFill>
              </a:rPr>
              <a:t>, 1995	</a:t>
            </a:r>
            <a:r>
              <a:rPr lang="en-US" sz="2400" dirty="0" smtClean="0"/>
              <a:t>	   </a:t>
            </a:r>
            <a:r>
              <a:rPr lang="en-US" sz="2400" dirty="0" err="1" smtClean="0">
                <a:solidFill>
                  <a:srgbClr val="002060"/>
                </a:solidFill>
              </a:rPr>
              <a:t>Принят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Закон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об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административно</a:t>
            </a:r>
            <a:r>
              <a:rPr lang="en-US" sz="2400" dirty="0" smtClean="0">
                <a:solidFill>
                  <a:srgbClr val="002060"/>
                </a:solidFill>
              </a:rPr>
              <a:t>-                                               				   </a:t>
            </a:r>
            <a:r>
              <a:rPr lang="en-US" sz="2400" dirty="0" err="1" smtClean="0">
                <a:solidFill>
                  <a:srgbClr val="002060"/>
                </a:solidFill>
              </a:rPr>
              <a:t>территориальном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делении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6-</a:t>
            </a:r>
            <a:r>
              <a:rPr lang="en-US" sz="2400" b="1" dirty="0" err="1" smtClean="0">
                <a:solidFill>
                  <a:srgbClr val="C00000"/>
                </a:solidFill>
              </a:rPr>
              <a:t>ое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декабря</a:t>
            </a:r>
            <a:r>
              <a:rPr lang="en-US" sz="2400" b="1" dirty="0" smtClean="0">
                <a:solidFill>
                  <a:srgbClr val="C00000"/>
                </a:solidFill>
              </a:rPr>
              <a:t>, 2015</a:t>
            </a:r>
            <a:r>
              <a:rPr lang="en-US" sz="2400" dirty="0" smtClean="0"/>
              <a:t>	                  </a:t>
            </a:r>
            <a:r>
              <a:rPr lang="en-US" sz="2400" dirty="0" err="1" smtClean="0">
                <a:solidFill>
                  <a:srgbClr val="002060"/>
                </a:solidFill>
              </a:rPr>
              <a:t>Приняты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поправки</a:t>
            </a:r>
            <a:r>
              <a:rPr lang="en-US" sz="2400" dirty="0" smtClean="0">
                <a:solidFill>
                  <a:srgbClr val="002060"/>
                </a:solidFill>
              </a:rPr>
              <a:t> к </a:t>
            </a:r>
            <a:r>
              <a:rPr lang="en-US" sz="2400" dirty="0" err="1" smtClean="0">
                <a:solidFill>
                  <a:srgbClr val="002060"/>
                </a:solidFill>
              </a:rPr>
              <a:t>Конституции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7-</a:t>
            </a:r>
            <a:r>
              <a:rPr lang="en-US" sz="2400" b="1" dirty="0" err="1" smtClean="0">
                <a:solidFill>
                  <a:srgbClr val="C00000"/>
                </a:solidFill>
              </a:rPr>
              <a:t>ое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мая</a:t>
            </a:r>
            <a:r>
              <a:rPr lang="en-US" sz="2400" b="1" dirty="0" smtClean="0">
                <a:solidFill>
                  <a:srgbClr val="C00000"/>
                </a:solidFill>
              </a:rPr>
              <a:t>, 2002	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2060"/>
                </a:solidFill>
              </a:rPr>
              <a:t>   </a:t>
            </a:r>
            <a:r>
              <a:rPr lang="en-US" sz="2400" dirty="0" err="1" smtClean="0">
                <a:solidFill>
                  <a:srgbClr val="002060"/>
                </a:solidFill>
              </a:rPr>
              <a:t>Принят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Закон</a:t>
            </a:r>
            <a:r>
              <a:rPr lang="en-US" sz="2400" dirty="0" smtClean="0">
                <a:solidFill>
                  <a:srgbClr val="002060"/>
                </a:solidFill>
              </a:rPr>
              <a:t> о </a:t>
            </a:r>
            <a:r>
              <a:rPr lang="en-US" sz="2400" dirty="0" err="1" smtClean="0">
                <a:solidFill>
                  <a:srgbClr val="002060"/>
                </a:solidFill>
              </a:rPr>
              <a:t>местном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самоуправлении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26-</a:t>
            </a:r>
            <a:r>
              <a:rPr lang="en-US" sz="2400" b="1" dirty="0" err="1" smtClean="0">
                <a:solidFill>
                  <a:srgbClr val="C00000"/>
                </a:solidFill>
              </a:rPr>
              <a:t>ое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декабря</a:t>
            </a:r>
            <a:r>
              <a:rPr lang="en-US" sz="2400" b="1" dirty="0" smtClean="0">
                <a:solidFill>
                  <a:srgbClr val="C00000"/>
                </a:solidFill>
              </a:rPr>
              <a:t>, 2008</a:t>
            </a:r>
            <a:r>
              <a:rPr lang="en-US" sz="2400" dirty="0" smtClean="0"/>
              <a:t>	                  </a:t>
            </a:r>
            <a:r>
              <a:rPr lang="en-US" sz="2400" dirty="0" err="1" smtClean="0">
                <a:solidFill>
                  <a:srgbClr val="002060"/>
                </a:solidFill>
              </a:rPr>
              <a:t>Принят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Закон</a:t>
            </a:r>
            <a:r>
              <a:rPr lang="en-US" sz="2400" dirty="0" smtClean="0">
                <a:solidFill>
                  <a:srgbClr val="002060"/>
                </a:solidFill>
              </a:rPr>
              <a:t> о </a:t>
            </a:r>
            <a:r>
              <a:rPr lang="en-US" sz="2400" dirty="0" err="1" smtClean="0">
                <a:solidFill>
                  <a:srgbClr val="002060"/>
                </a:solidFill>
              </a:rPr>
              <a:t>местном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самоуправлении</a:t>
            </a:r>
            <a:r>
              <a:rPr lang="en-US" sz="2400" dirty="0" smtClean="0">
                <a:solidFill>
                  <a:srgbClr val="002060"/>
                </a:solidFill>
              </a:rPr>
              <a:t>       			                  в </a:t>
            </a:r>
            <a:r>
              <a:rPr lang="en-US" sz="2400" dirty="0" err="1" smtClean="0">
                <a:solidFill>
                  <a:srgbClr val="002060"/>
                </a:solidFill>
              </a:rPr>
              <a:t>городе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Ереван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6" name="Picture 5" descr="armenia_yerevan_14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2240" y="4267200"/>
            <a:ext cx="3048000" cy="2286000"/>
          </a:xfrm>
          <a:prstGeom prst="rect">
            <a:avLst/>
          </a:prstGeom>
        </p:spPr>
      </p:pic>
      <p:pic>
        <p:nvPicPr>
          <p:cNvPr id="7" name="Picture 6" descr="Armenia-Travel-and-Touri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1680" y="3657601"/>
            <a:ext cx="3169920" cy="198120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733800"/>
            <a:ext cx="2514600" cy="1819275"/>
          </a:xfrm>
          <a:prstGeom prst="rect">
            <a:avLst/>
          </a:prstGeom>
        </p:spPr>
      </p:pic>
      <p:pic>
        <p:nvPicPr>
          <p:cNvPr id="5" name="Picture 4" descr="Armen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638800"/>
            <a:ext cx="1447800" cy="1085850"/>
          </a:xfrm>
          <a:prstGeom prst="rect">
            <a:avLst/>
          </a:prstGeom>
        </p:spPr>
      </p:pic>
      <p:pic>
        <p:nvPicPr>
          <p:cNvPr id="9" name="Picture 8" descr="yerev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5791200"/>
            <a:ext cx="1281372" cy="804862"/>
          </a:xfrm>
          <a:prstGeom prst="rect">
            <a:avLst/>
          </a:prstGeom>
        </p:spPr>
      </p:pic>
      <p:pic>
        <p:nvPicPr>
          <p:cNvPr id="10" name="Picture 9" descr="Armenia_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00175" y="5791199"/>
            <a:ext cx="1262826" cy="838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err="1" smtClean="0">
                <a:solidFill>
                  <a:srgbClr val="DF4A0F"/>
                </a:solidFill>
              </a:rPr>
              <a:t>Государственное</a:t>
            </a:r>
            <a:r>
              <a:rPr lang="ru-RU" sz="3000" b="1" dirty="0" smtClean="0">
                <a:solidFill>
                  <a:srgbClr val="DF4A0F"/>
                </a:solidFill>
              </a:rPr>
              <a:t> </a:t>
            </a:r>
            <a:r>
              <a:rPr lang="en-US" sz="3000" b="1" dirty="0" err="1" smtClean="0">
                <a:solidFill>
                  <a:srgbClr val="DF4A0F"/>
                </a:solidFill>
              </a:rPr>
              <a:t>устройство</a:t>
            </a:r>
            <a:r>
              <a:rPr lang="en-US" sz="3000" b="1" dirty="0" smtClean="0">
                <a:solidFill>
                  <a:srgbClr val="DF4A0F"/>
                </a:solidFill>
              </a:rPr>
              <a:t> </a:t>
            </a:r>
            <a:r>
              <a:rPr lang="en-US" sz="3000" b="1" dirty="0" err="1" smtClean="0">
                <a:solidFill>
                  <a:srgbClr val="DF4A0F"/>
                </a:solidFill>
              </a:rPr>
              <a:t>Армении</a:t>
            </a:r>
            <a:endParaRPr lang="ru-RU" sz="3000" b="1" dirty="0">
              <a:solidFill>
                <a:srgbClr val="DF4A0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609600"/>
            <a:ext cx="8991600" cy="2895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500" b="1" u="sng" dirty="0" smtClean="0"/>
          </a:p>
          <a:p>
            <a:r>
              <a:rPr lang="ru-RU" sz="2500" dirty="0" smtClean="0">
                <a:latin typeface="GHEA Grapalat" pitchFamily="50" charset="0"/>
              </a:rPr>
              <a:t>Государственн</a:t>
            </a:r>
            <a:r>
              <a:rPr lang="en-US" sz="2500" dirty="0" err="1" smtClean="0">
                <a:latin typeface="GHEA Grapalat" pitchFamily="50" charset="0"/>
              </a:rPr>
              <a:t>ое</a:t>
            </a:r>
            <a:r>
              <a:rPr lang="en-US" sz="2500" dirty="0" smtClean="0">
                <a:latin typeface="GHEA Grapalat" pitchFamily="50" charset="0"/>
              </a:rPr>
              <a:t> </a:t>
            </a:r>
            <a:r>
              <a:rPr lang="en-US" sz="2500" dirty="0" err="1" smtClean="0">
                <a:latin typeface="GHEA Grapalat" pitchFamily="50" charset="0"/>
              </a:rPr>
              <a:t>правление</a:t>
            </a:r>
            <a:endParaRPr lang="en-US" sz="2500" dirty="0" smtClean="0">
              <a:latin typeface="GHEA Grapalat" pitchFamily="50" charset="0"/>
            </a:endParaRPr>
          </a:p>
          <a:p>
            <a:r>
              <a:rPr lang="en-US" sz="2500" dirty="0" err="1" smtClean="0">
                <a:latin typeface="GHEA Grapalat" pitchFamily="50" charset="0"/>
              </a:rPr>
              <a:t>Местное</a:t>
            </a:r>
            <a:r>
              <a:rPr lang="en-US" sz="2500" dirty="0" smtClean="0">
                <a:latin typeface="GHEA Grapalat" pitchFamily="50" charset="0"/>
              </a:rPr>
              <a:t> </a:t>
            </a:r>
            <a:r>
              <a:rPr lang="en-US" sz="2500" dirty="0" err="1" smtClean="0">
                <a:latin typeface="GHEA Grapalat" pitchFamily="50" charset="0"/>
              </a:rPr>
              <a:t>самоуправление</a:t>
            </a:r>
            <a:endParaRPr lang="en-US" sz="2500" dirty="0" smtClean="0">
              <a:latin typeface="GHEA Grapalat" pitchFamily="50" charset="0"/>
            </a:endParaRPr>
          </a:p>
          <a:p>
            <a:r>
              <a:rPr lang="ru-RU" sz="2500" dirty="0" smtClean="0">
                <a:latin typeface="GHEA Grapalat" pitchFamily="50" charset="0"/>
              </a:rPr>
              <a:t>Гражданское общество</a:t>
            </a:r>
            <a:endParaRPr lang="en-US" sz="2500" dirty="0" smtClean="0">
              <a:latin typeface="GHEA Grapalat" pitchFamily="50" charset="0"/>
            </a:endParaRPr>
          </a:p>
          <a:p>
            <a:r>
              <a:rPr lang="en-US" sz="2500" dirty="0" smtClean="0">
                <a:latin typeface="GHEA Grapalat" pitchFamily="50" charset="0"/>
              </a:rPr>
              <a:t>СМИ</a:t>
            </a:r>
            <a:endParaRPr lang="ru-RU" sz="25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4114800"/>
            <a:ext cx="8991600" cy="24384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algn="ctr"/>
            <a:r>
              <a:rPr lang="en-US" sz="2700" b="1" dirty="0" err="1" smtClean="0">
                <a:solidFill>
                  <a:srgbClr val="DF4A0F"/>
                </a:solidFill>
                <a:latin typeface="GHEA Grapalat" pitchFamily="50" charset="0"/>
              </a:rPr>
              <a:t>Органы</a:t>
            </a:r>
            <a:r>
              <a:rPr lang="en-US" sz="2700" b="1" dirty="0" smtClean="0">
                <a:solidFill>
                  <a:srgbClr val="DF4A0F"/>
                </a:solidFill>
                <a:latin typeface="GHEA Grapalat" pitchFamily="50" charset="0"/>
              </a:rPr>
              <a:t> </a:t>
            </a:r>
            <a:r>
              <a:rPr lang="en-US" sz="2700" b="1" dirty="0" err="1" smtClean="0">
                <a:solidFill>
                  <a:srgbClr val="DF4A0F"/>
                </a:solidFill>
                <a:latin typeface="GHEA Grapalat" pitchFamily="50" charset="0"/>
              </a:rPr>
              <a:t>общественного</a:t>
            </a:r>
            <a:r>
              <a:rPr lang="en-US" sz="2700" b="1" dirty="0" smtClean="0">
                <a:solidFill>
                  <a:srgbClr val="DF4A0F"/>
                </a:solidFill>
                <a:latin typeface="GHEA Grapalat" pitchFamily="50" charset="0"/>
              </a:rPr>
              <a:t> </a:t>
            </a:r>
            <a:r>
              <a:rPr lang="en-US" sz="2700" b="1" dirty="0" err="1" smtClean="0">
                <a:solidFill>
                  <a:srgbClr val="DF4A0F"/>
                </a:solidFill>
                <a:latin typeface="GHEA Grapalat" pitchFamily="50" charset="0"/>
              </a:rPr>
              <a:t>управления</a:t>
            </a:r>
            <a:r>
              <a:rPr lang="en-US" sz="2700" b="1" dirty="0" smtClean="0">
                <a:solidFill>
                  <a:srgbClr val="DF4A0F"/>
                </a:solidFill>
                <a:latin typeface="GHEA Grapalat" pitchFamily="50" charset="0"/>
              </a:rPr>
              <a:t> </a:t>
            </a:r>
            <a:r>
              <a:rPr lang="en-US" sz="2700" b="1" dirty="0" err="1" smtClean="0">
                <a:solidFill>
                  <a:srgbClr val="DF4A0F"/>
                </a:solidFill>
                <a:latin typeface="GHEA Grapalat" pitchFamily="50" charset="0"/>
              </a:rPr>
              <a:t>делятся</a:t>
            </a:r>
            <a:r>
              <a:rPr lang="en-US" sz="2700" b="1" dirty="0" smtClean="0">
                <a:solidFill>
                  <a:srgbClr val="DF4A0F"/>
                </a:solidFill>
                <a:latin typeface="GHEA Grapalat" pitchFamily="50" charset="0"/>
              </a:rPr>
              <a:t> </a:t>
            </a:r>
            <a:r>
              <a:rPr lang="en-US" sz="2700" b="1" dirty="0" err="1" smtClean="0">
                <a:solidFill>
                  <a:srgbClr val="DF4A0F"/>
                </a:solidFill>
                <a:latin typeface="GHEA Grapalat" pitchFamily="50" charset="0"/>
              </a:rPr>
              <a:t>на</a:t>
            </a:r>
            <a:r>
              <a:rPr lang="en-US" sz="2700" b="1" dirty="0" smtClean="0">
                <a:solidFill>
                  <a:srgbClr val="DF4A0F"/>
                </a:solidFill>
                <a:latin typeface="GHEA Grapalat" pitchFamily="50" charset="0"/>
              </a:rPr>
              <a:t> 3 </a:t>
            </a:r>
            <a:r>
              <a:rPr lang="en-US" sz="2700" b="1" dirty="0" err="1" smtClean="0">
                <a:solidFill>
                  <a:srgbClr val="DF4A0F"/>
                </a:solidFill>
                <a:latin typeface="GHEA Grapalat" pitchFamily="50" charset="0"/>
              </a:rPr>
              <a:t>группы</a:t>
            </a:r>
            <a:endParaRPr lang="en-US" sz="2700" b="1" dirty="0" smtClean="0">
              <a:solidFill>
                <a:srgbClr val="DF4A0F"/>
              </a:solidFill>
              <a:latin typeface="GHEA Grapalat" pitchFamily="50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 smtClean="0">
                <a:latin typeface="GHEA Grapalat" pitchFamily="50" charset="0"/>
              </a:rPr>
              <a:t>Национальное правительство</a:t>
            </a:r>
            <a:endParaRPr lang="en-US" sz="2800" dirty="0" smtClean="0">
              <a:latin typeface="GHEA Grapalat" pitchFamily="50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 smtClean="0">
                <a:latin typeface="GHEA Grapalat" pitchFamily="50" charset="0"/>
              </a:rPr>
              <a:t>Региональная</a:t>
            </a:r>
            <a:r>
              <a:rPr lang="en-US" sz="2800" dirty="0" smtClean="0">
                <a:latin typeface="GHEA Grapalat" pitchFamily="50" charset="0"/>
              </a:rPr>
              <a:t> </a:t>
            </a:r>
            <a:r>
              <a:rPr lang="en-US" sz="2800" dirty="0" err="1" smtClean="0">
                <a:latin typeface="GHEA Grapalat" pitchFamily="50" charset="0"/>
              </a:rPr>
              <a:t>администрация</a:t>
            </a:r>
            <a:endParaRPr lang="en-US" sz="2800" dirty="0" smtClean="0">
              <a:latin typeface="GHEA Grapalat" pitchFamily="50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 smtClean="0">
                <a:latin typeface="GHEA Grapalat" pitchFamily="50" charset="0"/>
              </a:rPr>
              <a:t>Органы</a:t>
            </a:r>
            <a:r>
              <a:rPr lang="en-US" sz="2800" dirty="0" smtClean="0">
                <a:latin typeface="GHEA Grapalat" pitchFamily="50" charset="0"/>
              </a:rPr>
              <a:t> </a:t>
            </a:r>
            <a:r>
              <a:rPr lang="en-US" sz="2800" dirty="0" err="1" smtClean="0">
                <a:latin typeface="GHEA Grapalat" pitchFamily="50" charset="0"/>
              </a:rPr>
              <a:t>местного</a:t>
            </a:r>
            <a:r>
              <a:rPr lang="en-US" sz="2800" dirty="0" smtClean="0">
                <a:latin typeface="GHEA Grapalat" pitchFamily="50" charset="0"/>
              </a:rPr>
              <a:t> </a:t>
            </a:r>
            <a:r>
              <a:rPr lang="en-US" sz="2800" dirty="0" err="1" smtClean="0">
                <a:latin typeface="GHEA Grapalat" pitchFamily="50" charset="0"/>
              </a:rPr>
              <a:t>самоуправления</a:t>
            </a:r>
            <a:endParaRPr lang="ru-RU" sz="2800" b="1" dirty="0">
              <a:latin typeface="GHEA Grapalat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541693"/>
            <a:ext cx="914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rgbClr val="DF4A0F"/>
                </a:solidFill>
                <a:latin typeface="GHEA Grapalat" pitchFamily="50" charset="0"/>
              </a:rPr>
              <a:t>Согласно</a:t>
            </a:r>
            <a:r>
              <a:rPr lang="en-US" sz="2500" b="1" dirty="0" smtClean="0">
                <a:solidFill>
                  <a:srgbClr val="DF4A0F"/>
                </a:solidFill>
                <a:latin typeface="GHEA Grapalat" pitchFamily="50" charset="0"/>
              </a:rPr>
              <a:t> </a:t>
            </a:r>
            <a:r>
              <a:rPr lang="en-US" sz="2500" b="1" dirty="0" err="1" smtClean="0">
                <a:solidFill>
                  <a:srgbClr val="DF4A0F"/>
                </a:solidFill>
                <a:latin typeface="GHEA Grapalat" pitchFamily="50" charset="0"/>
              </a:rPr>
              <a:t>Конституции</a:t>
            </a:r>
            <a:r>
              <a:rPr lang="en-US" sz="2500" b="1" dirty="0" smtClean="0">
                <a:solidFill>
                  <a:srgbClr val="DF4A0F"/>
                </a:solidFill>
                <a:latin typeface="GHEA Grapalat" pitchFamily="50" charset="0"/>
              </a:rPr>
              <a:t> РА</a:t>
            </a:r>
          </a:p>
        </p:txBody>
      </p:sp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838200"/>
            <a:ext cx="3745706" cy="2492597"/>
          </a:xfrm>
          <a:prstGeom prst="rect">
            <a:avLst/>
          </a:prstGeom>
        </p:spPr>
      </p:pic>
      <p:pic>
        <p:nvPicPr>
          <p:cNvPr id="8" name="Picture 7" descr="848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658714"/>
            <a:ext cx="2717800" cy="2040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err="1" smtClean="0">
                <a:solidFill>
                  <a:srgbClr val="DF4A0F"/>
                </a:solidFill>
                <a:latin typeface="GHEA Grapalat" pitchFamily="50" charset="0"/>
              </a:rPr>
              <a:t>Национальное</a:t>
            </a:r>
            <a:r>
              <a:rPr lang="en-US" sz="3000" b="1" dirty="0" smtClean="0">
                <a:solidFill>
                  <a:srgbClr val="DF4A0F"/>
                </a:solidFill>
                <a:latin typeface="GHEA Grapalat" pitchFamily="50" charset="0"/>
              </a:rPr>
              <a:t> </a:t>
            </a:r>
            <a:r>
              <a:rPr lang="en-US" sz="3000" b="1" dirty="0" err="1" smtClean="0">
                <a:solidFill>
                  <a:srgbClr val="DF4A0F"/>
                </a:solidFill>
                <a:latin typeface="GHEA Grapalat" pitchFamily="50" charset="0"/>
              </a:rPr>
              <a:t>Правительство</a:t>
            </a:r>
            <a:endParaRPr lang="ru-RU" sz="3000" b="1" dirty="0">
              <a:solidFill>
                <a:srgbClr val="DF4A0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85800"/>
            <a:ext cx="9144000" cy="160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Правительство</a:t>
            </a:r>
            <a:r>
              <a:rPr lang="en-US" dirty="0" smtClean="0"/>
              <a:t>, </a:t>
            </a:r>
            <a:r>
              <a:rPr lang="en-US" dirty="0" err="1" smtClean="0"/>
              <a:t>Премьер-министр</a:t>
            </a:r>
            <a:endParaRPr lang="ru-RU" dirty="0" smtClean="0"/>
          </a:p>
          <a:p>
            <a:r>
              <a:rPr lang="en-US" dirty="0" err="1" smtClean="0"/>
              <a:t>Министры</a:t>
            </a:r>
            <a:r>
              <a:rPr lang="ru-RU" dirty="0" smtClean="0"/>
              <a:t> – 18 </a:t>
            </a:r>
            <a:r>
              <a:rPr lang="en-US" dirty="0" err="1" smtClean="0"/>
              <a:t>министерств</a:t>
            </a:r>
            <a:endParaRPr lang="ru-RU" dirty="0" smtClean="0"/>
          </a:p>
          <a:p>
            <a:r>
              <a:rPr lang="en-US" dirty="0" err="1" smtClean="0"/>
              <a:t>Органы</a:t>
            </a:r>
            <a:r>
              <a:rPr lang="en-US" dirty="0" smtClean="0"/>
              <a:t> </a:t>
            </a:r>
            <a:r>
              <a:rPr lang="en-US" dirty="0" err="1" smtClean="0"/>
              <a:t>при</a:t>
            </a:r>
            <a:r>
              <a:rPr lang="en-US" dirty="0" smtClean="0"/>
              <a:t> </a:t>
            </a:r>
            <a:r>
              <a:rPr lang="en-US" dirty="0" err="1" smtClean="0"/>
              <a:t>Правительс</a:t>
            </a:r>
            <a:r>
              <a:rPr lang="ru-RU" dirty="0" smtClean="0"/>
              <a:t>т</a:t>
            </a:r>
            <a:r>
              <a:rPr lang="en-US" dirty="0" err="1" smtClean="0"/>
              <a:t>ве</a:t>
            </a:r>
            <a:r>
              <a:rPr lang="ru-RU" dirty="0" smtClean="0"/>
              <a:t>  - </a:t>
            </a:r>
            <a:r>
              <a:rPr lang="en-US" dirty="0" smtClean="0"/>
              <a:t>8</a:t>
            </a:r>
            <a:r>
              <a:rPr lang="ru-RU" dirty="0" smtClean="0"/>
              <a:t> </a:t>
            </a:r>
            <a:r>
              <a:rPr lang="en-US" dirty="0" err="1" smtClean="0"/>
              <a:t>органов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33600"/>
            <a:ext cx="9144000" cy="6858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F4A0F"/>
                </a:solidFill>
                <a:effectLst/>
                <a:uLnTx/>
                <a:uFillTx/>
                <a:latin typeface="GHEA Grapalat" pitchFamily="50" charset="0"/>
                <a:ea typeface="+mj-ea"/>
                <a:cs typeface="+mj-cs"/>
              </a:rPr>
              <a:t>Региональная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DF4A0F"/>
                </a:solidFill>
                <a:effectLst/>
                <a:uLnTx/>
                <a:uFillTx/>
                <a:latin typeface="GHEA Grapalat" pitchFamily="50" charset="0"/>
                <a:ea typeface="+mj-ea"/>
                <a:cs typeface="+mj-cs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DF4A0F"/>
                </a:solidFill>
                <a:effectLst/>
                <a:uLnTx/>
                <a:uFillTx/>
                <a:latin typeface="GHEA Grapalat" pitchFamily="50" charset="0"/>
                <a:ea typeface="+mj-ea"/>
                <a:cs typeface="+mj-cs"/>
              </a:rPr>
              <a:t>администрация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DF4A0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667000"/>
            <a:ext cx="91440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Армения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разделена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регионов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марзов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err="1" smtClean="0"/>
              <a:t>Губернаторы</a:t>
            </a:r>
            <a:r>
              <a:rPr lang="en-US" sz="2600" dirty="0" smtClean="0"/>
              <a:t> </a:t>
            </a:r>
            <a:r>
              <a:rPr lang="ru-RU" sz="2600" dirty="0" smtClean="0"/>
              <a:t>(</a:t>
            </a:r>
            <a:r>
              <a:rPr lang="en-US" sz="2600" dirty="0" err="1" smtClean="0"/>
              <a:t>марзпеты</a:t>
            </a:r>
            <a:r>
              <a:rPr lang="ru-RU" sz="2600" dirty="0" smtClean="0"/>
              <a:t>)</a:t>
            </a:r>
            <a:r>
              <a:rPr lang="en-US" sz="2600" dirty="0" smtClean="0"/>
              <a:t> </a:t>
            </a:r>
            <a:r>
              <a:rPr lang="en-US" sz="2600" dirty="0" err="1" smtClean="0"/>
              <a:t>назначаются</a:t>
            </a:r>
            <a:r>
              <a:rPr lang="en-US" sz="2600" dirty="0" smtClean="0"/>
              <a:t> </a:t>
            </a:r>
            <a:r>
              <a:rPr lang="en-US" sz="2600" dirty="0" err="1" smtClean="0"/>
              <a:t>Правительством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657600"/>
            <a:ext cx="9144000" cy="6096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err="1" smtClean="0">
                <a:solidFill>
                  <a:srgbClr val="DF4A0F"/>
                </a:solidFill>
                <a:latin typeface="GHEA Grapalat" pitchFamily="50" charset="0"/>
                <a:ea typeface="+mj-ea"/>
                <a:cs typeface="+mj-cs"/>
              </a:rPr>
              <a:t>Местное</a:t>
            </a:r>
            <a:r>
              <a:rPr lang="en-US" sz="3000" b="1" dirty="0" smtClean="0">
                <a:solidFill>
                  <a:srgbClr val="DF4A0F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3000" b="1" dirty="0" err="1" smtClean="0">
                <a:solidFill>
                  <a:srgbClr val="DF4A0F"/>
                </a:solidFill>
                <a:latin typeface="GHEA Grapalat" pitchFamily="50" charset="0"/>
                <a:ea typeface="+mj-ea"/>
                <a:cs typeface="+mj-cs"/>
              </a:rPr>
              <a:t>самоуправление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DF4A0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4419600"/>
            <a:ext cx="9144000" cy="24384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Местное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самоуправление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Армении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осуществляется</a:t>
            </a:r>
            <a:r>
              <a:rPr kumimoji="0" lang="en-US" sz="3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</a:t>
            </a:r>
            <a:r>
              <a:rPr kumimoji="0" lang="ru-RU" sz="3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1996</a:t>
            </a:r>
            <a:r>
              <a:rPr kumimoji="0" lang="en-US" sz="3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</a:t>
            </a:r>
            <a:endParaRPr kumimoji="0" lang="ru-RU" sz="3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3700" dirty="0" smtClean="0"/>
              <a:t>В </a:t>
            </a:r>
            <a:r>
              <a:rPr lang="en-US" sz="3700" dirty="0" err="1" smtClean="0"/>
              <a:t>настоящий</a:t>
            </a:r>
            <a:r>
              <a:rPr lang="en-US" sz="3700" dirty="0" smtClean="0"/>
              <a:t> </a:t>
            </a:r>
            <a:r>
              <a:rPr lang="en-US" sz="3700" dirty="0" err="1" smtClean="0"/>
              <a:t>момент</a:t>
            </a:r>
            <a:r>
              <a:rPr lang="en-US" sz="3700" dirty="0" smtClean="0"/>
              <a:t> в </a:t>
            </a:r>
            <a:r>
              <a:rPr lang="en-US" sz="3700" dirty="0" err="1" smtClean="0"/>
              <a:t>Армении</a:t>
            </a:r>
            <a:r>
              <a:rPr lang="en-US" sz="3700" dirty="0" smtClean="0"/>
              <a:t> </a:t>
            </a:r>
            <a:r>
              <a:rPr lang="en-US" sz="3700" dirty="0" err="1" smtClean="0"/>
              <a:t>насчитывается</a:t>
            </a:r>
            <a:r>
              <a:rPr lang="en-US" sz="3700" dirty="0" smtClean="0"/>
              <a:t> 793 </a:t>
            </a:r>
            <a:r>
              <a:rPr lang="en-US" sz="3700" dirty="0" err="1" smtClean="0"/>
              <a:t>общин</a:t>
            </a:r>
            <a:r>
              <a:rPr lang="ru-RU" sz="3700" dirty="0" smtClean="0"/>
              <a:t> </a:t>
            </a:r>
            <a:r>
              <a:rPr kumimoji="0" lang="ru-RU" sz="3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700" dirty="0" err="1" smtClean="0"/>
              <a:t>Столица</a:t>
            </a:r>
            <a:r>
              <a:rPr lang="en-US" sz="3700" dirty="0" smtClean="0"/>
              <a:t> </a:t>
            </a:r>
            <a:r>
              <a:rPr lang="en-US" sz="3700" dirty="0" err="1" smtClean="0"/>
              <a:t>Ереван</a:t>
            </a:r>
            <a:r>
              <a:rPr lang="en-US" sz="3700" dirty="0" smtClean="0"/>
              <a:t> </a:t>
            </a:r>
            <a:r>
              <a:rPr lang="en-US" sz="3700" dirty="0" err="1" smtClean="0"/>
              <a:t>имеет</a:t>
            </a:r>
            <a:r>
              <a:rPr lang="en-US" sz="3700" dirty="0" smtClean="0"/>
              <a:t> </a:t>
            </a:r>
            <a:r>
              <a:rPr lang="en-US" sz="3700" dirty="0" err="1" smtClean="0"/>
              <a:t>статус</a:t>
            </a:r>
            <a:r>
              <a:rPr lang="en-US" sz="3700" dirty="0" smtClean="0"/>
              <a:t> </a:t>
            </a:r>
            <a:r>
              <a:rPr lang="en-US" sz="3700" dirty="0" err="1" smtClean="0"/>
              <a:t>общины</a:t>
            </a:r>
            <a:r>
              <a:rPr lang="en-US" sz="3700" dirty="0" smtClean="0"/>
              <a:t>, </a:t>
            </a:r>
            <a:r>
              <a:rPr lang="en-US" sz="3700" dirty="0" err="1" smtClean="0"/>
              <a:t>состоит</a:t>
            </a:r>
            <a:r>
              <a:rPr lang="en-US" sz="3700" dirty="0" smtClean="0"/>
              <a:t> </a:t>
            </a:r>
            <a:r>
              <a:rPr lang="en-US" sz="3700" dirty="0" err="1" smtClean="0"/>
              <a:t>из</a:t>
            </a:r>
            <a:r>
              <a:rPr lang="en-US" sz="3700" dirty="0" smtClean="0"/>
              <a:t> 12 </a:t>
            </a:r>
            <a:r>
              <a:rPr lang="en-US" sz="3700" dirty="0" err="1" smtClean="0"/>
              <a:t>административных</a:t>
            </a:r>
            <a:r>
              <a:rPr lang="en-US" sz="3700" dirty="0" smtClean="0"/>
              <a:t> </a:t>
            </a:r>
            <a:r>
              <a:rPr lang="en-US" sz="3700" dirty="0" err="1" smtClean="0"/>
              <a:t>районов</a:t>
            </a:r>
            <a:endParaRPr lang="en-US" sz="3700" dirty="0" smtClean="0"/>
          </a:p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3700" b="1" dirty="0" smtClean="0">
                <a:solidFill>
                  <a:srgbClr val="C00000"/>
                </a:solidFill>
              </a:rPr>
              <a:t>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DF4A0F"/>
                </a:solidFill>
              </a:rPr>
              <a:t>Административно-территориальная реформа</a:t>
            </a:r>
            <a:endParaRPr lang="ru-RU" sz="3200" b="1" dirty="0">
              <a:solidFill>
                <a:srgbClr val="DF4A0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685800"/>
            <a:ext cx="7239000" cy="6096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500" b="1" dirty="0" smtClean="0"/>
              <a:t>Община в настоящее время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1905000"/>
            <a:ext cx="22860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Малая численность населения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0400" y="1828800"/>
            <a:ext cx="26670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Ограниченные финансовые ресурсы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0800" y="1905000"/>
            <a:ext cx="22098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Слабый потенциал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29000" y="3123406"/>
            <a:ext cx="2362200" cy="1219200"/>
          </a:xfrm>
          <a:prstGeom prst="rect">
            <a:avLst/>
          </a:prstGeom>
          <a:solidFill>
            <a:srgbClr val="92D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/>
              <a:t>Эффективное и целенаправленное</a:t>
            </a:r>
          </a:p>
          <a:p>
            <a:pPr lvl="0" algn="ctr"/>
            <a:r>
              <a:rPr lang="ru-RU" b="1" dirty="0" smtClean="0"/>
              <a:t>использование бюджета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0" y="3047206"/>
            <a:ext cx="2743200" cy="1295400"/>
          </a:xfrm>
          <a:prstGeom prst="rect">
            <a:avLst/>
          </a:prstGeom>
          <a:solidFill>
            <a:srgbClr val="92D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Институциональная консолидация общин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3123406"/>
            <a:ext cx="2819400" cy="1600200"/>
          </a:xfrm>
          <a:prstGeom prst="rect">
            <a:avLst/>
          </a:prstGeom>
          <a:solidFill>
            <a:srgbClr val="92D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Естественное развитие местного самоуправленя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524000" y="1524000"/>
            <a:ext cx="5867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-76200" y="5084802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Видение</a:t>
            </a:r>
            <a:endParaRPr lang="ru-RU" sz="2000" b="1" dirty="0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1371600" y="16756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267994" y="16756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238206" y="1714484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447800" y="5047861"/>
            <a:ext cx="7239000" cy="514739"/>
          </a:xfrm>
          <a:prstGeom prst="rect">
            <a:avLst/>
          </a:prstGeom>
          <a:solidFill>
            <a:srgbClr val="00B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500" b="1" dirty="0" smtClean="0"/>
              <a:t>Развитая и конкурентоспособная общин</a:t>
            </a:r>
            <a:r>
              <a:rPr lang="en-US" sz="2500" b="1" dirty="0" smtClean="0"/>
              <a:t>а</a:t>
            </a:r>
            <a:endParaRPr lang="ru-RU" sz="2500" b="1" dirty="0" smtClean="0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5066506" y="1409700"/>
            <a:ext cx="2293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600200" y="4819261"/>
            <a:ext cx="6256176" cy="20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4562669" y="4581332"/>
            <a:ext cx="47586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7619206" y="4572000"/>
            <a:ext cx="4579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4990306" y="4933561"/>
            <a:ext cx="2293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1447403" y="2971403"/>
            <a:ext cx="3048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9" idx="2"/>
            <a:endCxn id="12" idx="0"/>
          </p:cNvCxnSpPr>
          <p:nvPr/>
        </p:nvCxnSpPr>
        <p:spPr>
          <a:xfrm rot="5400000">
            <a:off x="7296547" y="2838053"/>
            <a:ext cx="380206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0" y="1219200"/>
            <a:ext cx="2362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Обстановка</a:t>
            </a:r>
            <a:endParaRPr lang="ru-RU" sz="2400" b="1" dirty="0"/>
          </a:p>
        </p:txBody>
      </p:sp>
      <p:sp>
        <p:nvSpPr>
          <p:cNvPr id="96" name="Rectangle 95"/>
          <p:cNvSpPr/>
          <p:nvPr/>
        </p:nvSpPr>
        <p:spPr>
          <a:xfrm>
            <a:off x="2133600" y="5791200"/>
            <a:ext cx="6019800" cy="914400"/>
          </a:xfrm>
          <a:prstGeom prst="rect">
            <a:avLst/>
          </a:prstGeom>
          <a:solidFill>
            <a:srgbClr val="00206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Консолидация общин и формирование межобщинных образований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rot="5400000">
            <a:off x="4343797" y="2895203"/>
            <a:ext cx="3048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0" y="5943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Решение</a:t>
            </a:r>
            <a:endParaRPr lang="ru-RU" sz="2000" b="1" dirty="0"/>
          </a:p>
        </p:txBody>
      </p:sp>
      <p:cxnSp>
        <p:nvCxnSpPr>
          <p:cNvPr id="115" name="Straight Connector 114"/>
          <p:cNvCxnSpPr/>
          <p:nvPr/>
        </p:nvCxnSpPr>
        <p:spPr>
          <a:xfrm rot="10800000">
            <a:off x="1447800" y="4718858"/>
            <a:ext cx="157942" cy="124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5400000">
            <a:off x="5067300" y="5676106"/>
            <a:ext cx="2293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DF4A0F"/>
                </a:solidFill>
              </a:rPr>
              <a:t>Административно-территориальная реформа</a:t>
            </a:r>
            <a:endParaRPr lang="ru-RU" sz="32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103906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HEA Grapalat" pitchFamily="50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HEA Grapalat" pitchFamily="50" charset="0"/>
                <a:ea typeface="Calibri" pitchFamily="34" charset="0"/>
                <a:cs typeface="Times New Roman" pitchFamily="18" charset="0"/>
              </a:rPr>
              <a:t>-ое ноября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HEA Grapalat" pitchFamily="50" charset="0"/>
                <a:ea typeface="Calibri" pitchFamily="34" charset="0"/>
                <a:cs typeface="Times New Roman" pitchFamily="18" charset="0"/>
              </a:rPr>
              <a:t>, 1995	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HEA Grapalat" pitchFamily="50" charset="0"/>
                <a:ea typeface="Calibri" pitchFamily="34" charset="0"/>
                <a:cs typeface="Times New Roman" pitchFamily="18" charset="0"/>
              </a:rPr>
              <a:t>Закон</a:t>
            </a:r>
            <a:r>
              <a:rPr lang="ru-RU" sz="2200" b="1" dirty="0" smtClean="0">
                <a:latin typeface="GHEA Grapalat" pitchFamily="50" charset="0"/>
                <a:ea typeface="Calibri" pitchFamily="34" charset="0"/>
                <a:cs typeface="Times New Roman" pitchFamily="18" charset="0"/>
              </a:rPr>
              <a:t> об административно-территориальном 			делении</a:t>
            </a:r>
            <a:endParaRPr lang="ru-RU" sz="2200" b="1" dirty="0" smtClean="0">
              <a:latin typeface="GHEA Grapalat" pitchFamily="50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/>
              <a:t>10-ое ноября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GHEA Grapalat" pitchFamily="50" charset="0"/>
                <a:ea typeface="Calibri" pitchFamily="34" charset="0"/>
                <a:cs typeface="Times New Roman" pitchFamily="18" charset="0"/>
              </a:rPr>
              <a:t>2011</a:t>
            </a:r>
            <a:r>
              <a:rPr lang="ru-RU" sz="2800" b="1" dirty="0" smtClean="0"/>
              <a:t>	</a:t>
            </a:r>
            <a:r>
              <a:rPr lang="ru-RU" sz="2200" b="1" dirty="0" smtClean="0"/>
              <a:t>Концепция </a:t>
            </a:r>
            <a:r>
              <a:rPr lang="en-US" sz="2200" b="1" dirty="0" err="1" smtClean="0"/>
              <a:t>по</a:t>
            </a:r>
            <a:r>
              <a:rPr lang="en-US" sz="2200" b="1" dirty="0" smtClean="0"/>
              <a:t> </a:t>
            </a:r>
            <a:r>
              <a:rPr lang="ru-RU" sz="2200" b="1" dirty="0" smtClean="0"/>
              <a:t>консолидаци</a:t>
            </a:r>
            <a:r>
              <a:rPr lang="en-US" sz="2200" b="1" dirty="0" smtClean="0"/>
              <a:t>и</a:t>
            </a:r>
            <a:r>
              <a:rPr lang="ru-RU" sz="2200" b="1" dirty="0" smtClean="0"/>
              <a:t> общин и 				формирования межобщинных образований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	</a:t>
            </a:r>
            <a:endParaRPr lang="ru-RU" sz="9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FF0000"/>
                </a:solidFill>
              </a:rPr>
              <a:t>В 2013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году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</a:rPr>
              <a:t>Министерство территориального управления инициировало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процесс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консолидации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общин</a:t>
            </a:r>
            <a:r>
              <a:rPr lang="en-US" sz="2400" b="1" u="sng" dirty="0" smtClean="0">
                <a:solidFill>
                  <a:srgbClr val="FF0000"/>
                </a:solidFill>
              </a:rPr>
              <a:t> и в 2015-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ом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году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начало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пилотирование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нескольких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проектов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u="sng" dirty="0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2060"/>
                </a:solidFill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</a:rPr>
              <a:t>2015-</a:t>
            </a:r>
            <a:r>
              <a:rPr lang="en-US" sz="2000" b="1" dirty="0" err="1" smtClean="0">
                <a:solidFill>
                  <a:srgbClr val="002060"/>
                </a:solidFill>
              </a:rPr>
              <a:t>ый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год</a:t>
            </a:r>
            <a:r>
              <a:rPr lang="en-US" sz="2000" b="1" dirty="0" smtClean="0">
                <a:solidFill>
                  <a:srgbClr val="002060"/>
                </a:solidFill>
              </a:rPr>
              <a:t> – 22 </a:t>
            </a:r>
            <a:r>
              <a:rPr lang="en-US" sz="2000" b="1" dirty="0" err="1" smtClean="0">
                <a:solidFill>
                  <a:srgbClr val="002060"/>
                </a:solidFill>
              </a:rPr>
              <a:t>общины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были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объединены</a:t>
            </a:r>
            <a:r>
              <a:rPr lang="en-US" sz="2000" b="1" dirty="0" smtClean="0">
                <a:solidFill>
                  <a:srgbClr val="002060"/>
                </a:solidFill>
              </a:rPr>
              <a:t> в 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	2016-</a:t>
            </a:r>
            <a:r>
              <a:rPr lang="en-US" sz="2000" b="1" dirty="0" err="1" smtClean="0">
                <a:solidFill>
                  <a:srgbClr val="002060"/>
                </a:solidFill>
              </a:rPr>
              <a:t>ый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год</a:t>
            </a:r>
            <a:r>
              <a:rPr lang="en-US" sz="2000" b="1" dirty="0" smtClean="0">
                <a:solidFill>
                  <a:srgbClr val="002060"/>
                </a:solidFill>
              </a:rPr>
              <a:t> – 118 </a:t>
            </a:r>
            <a:r>
              <a:rPr lang="en-US" sz="2000" b="1" dirty="0" err="1" smtClean="0">
                <a:solidFill>
                  <a:srgbClr val="002060"/>
                </a:solidFill>
              </a:rPr>
              <a:t>общин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были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объединены</a:t>
            </a:r>
            <a:r>
              <a:rPr lang="en-US" sz="2000" b="1" dirty="0" smtClean="0">
                <a:solidFill>
                  <a:srgbClr val="002060"/>
                </a:solidFill>
              </a:rPr>
              <a:t> в 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          </a:t>
            </a:r>
            <a:r>
              <a:rPr lang="en-US" sz="2000" b="1" dirty="0" err="1" smtClean="0">
                <a:solidFill>
                  <a:srgbClr val="002060"/>
                </a:solidFill>
              </a:rPr>
              <a:t>Намечается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продолжить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процесс</a:t>
            </a:r>
            <a:r>
              <a:rPr lang="en-US" sz="2000" b="1" dirty="0" smtClean="0">
                <a:solidFill>
                  <a:srgbClr val="002060"/>
                </a:solidFill>
              </a:rPr>
              <a:t> в 2017 </a:t>
            </a:r>
            <a:r>
              <a:rPr lang="en-US" sz="2000" b="1" dirty="0" err="1" smtClean="0">
                <a:solidFill>
                  <a:srgbClr val="002060"/>
                </a:solidFill>
              </a:rPr>
              <a:t>году</a:t>
            </a:r>
            <a:r>
              <a:rPr lang="en-US" sz="2000" b="1" dirty="0" smtClean="0">
                <a:solidFill>
                  <a:srgbClr val="002060"/>
                </a:solidFill>
              </a:rPr>
              <a:t> и </a:t>
            </a:r>
            <a:r>
              <a:rPr lang="en-US" sz="2000" b="1" dirty="0" err="1" smtClean="0">
                <a:solidFill>
                  <a:srgbClr val="002060"/>
                </a:solidFill>
              </a:rPr>
              <a:t>заверщить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его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smtClean="0">
                <a:solidFill>
                  <a:srgbClr val="002060"/>
                </a:solidFill>
              </a:rPr>
              <a:t>в </a:t>
            </a:r>
            <a:r>
              <a:rPr lang="en-US" sz="2000" b="1" smtClean="0">
                <a:solidFill>
                  <a:srgbClr val="002060"/>
                </a:solidFill>
              </a:rPr>
              <a:t>2018-ом</a:t>
            </a:r>
            <a:r>
              <a:rPr lang="en-US" sz="2000" b="1" dirty="0" smtClean="0">
                <a:solidFill>
                  <a:srgbClr val="002060"/>
                </a:solidFill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9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900" b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u="sng" dirty="0" smtClean="0">
              <a:solidFill>
                <a:srgbClr val="DF4A0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Box 2"/>
          <p:cNvSpPr txBox="1">
            <a:spLocks noChangeArrowheads="1"/>
          </p:cNvSpPr>
          <p:nvPr/>
        </p:nvSpPr>
        <p:spPr bwMode="auto">
          <a:xfrm>
            <a:off x="6516688" y="6308725"/>
            <a:ext cx="503237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754196" y="188640"/>
            <a:ext cx="7848600" cy="6857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endParaRPr lang="hy-AM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838199"/>
            <a:ext cx="86106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Расширение </a:t>
            </a:r>
            <a:r>
              <a:rPr 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объединение, слияние</a:t>
            </a:r>
            <a:r>
              <a:rPr 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общин – как единиц управления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 административно-территориальная единица</a:t>
            </a:r>
            <a:r>
              <a:rPr 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мультипоселковая община</a:t>
            </a:r>
            <a:r>
              <a:rPr 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Совместные органы самоуправления</a:t>
            </a:r>
            <a:r>
              <a:rPr 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муниципалитета</a:t>
            </a:r>
            <a:r>
              <a:rPr 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</a:t>
            </a:r>
            <a:r>
              <a:rPr lang="en-US" sz="2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ьный</a:t>
            </a:r>
            <a:r>
              <a:rPr 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</a:t>
            </a:r>
            <a:r>
              <a:rPr 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 аппарат</a:t>
            </a:r>
            <a:r>
              <a:rPr 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собственность и единый бюджет</a:t>
            </a:r>
            <a:r>
              <a:rPr 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Структуры, предоставляющие услуги – не консолидируются</a:t>
            </a: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lvl="0" algn="ctr"/>
            <a:r>
              <a:rPr lang="ru-RU" sz="3400" b="1" dirty="0" smtClean="0">
                <a:solidFill>
                  <a:srgbClr val="5C2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Консолидация общин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0932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14569</TotalTime>
  <Words>498</Words>
  <Application>Microsoft Office PowerPoint</Application>
  <PresentationFormat>Экран (4:3)</PresentationFormat>
  <Paragraphs>122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Equity</vt:lpstr>
      <vt:lpstr>ОПЫТ АРМЕНИИ В СФЕРЕ КОНСОЛИДАЦИИ ОБЩИН И МЕЖМУНИЦИПАЛЬНОГО СОТРУДНИЧЕСТВА </vt:lpstr>
      <vt:lpstr>ОБЩАЯ ИНФОРМАЦИЯ</vt:lpstr>
      <vt:lpstr>Презентация PowerPoint</vt:lpstr>
      <vt:lpstr>Законодательство </vt:lpstr>
      <vt:lpstr>Государственное устройство Армении</vt:lpstr>
      <vt:lpstr>Национальное Правительство</vt:lpstr>
      <vt:lpstr>Административно-территориальная реформа</vt:lpstr>
      <vt:lpstr>Административно-территориальная реформа</vt:lpstr>
      <vt:lpstr>Консолидация общин</vt:lpstr>
      <vt:lpstr>МЕЖМУНИЦИПАЛЬНОЕ СОТРУДНИЧЕСТВО</vt:lpstr>
      <vt:lpstr>МЕЖМУНИЦИПАЛЬНОЕ СОТРУДНИЧЕСТВО</vt:lpstr>
      <vt:lpstr>МЕЖМУНИЦИПАЛЬНОЕ СОТРУДНИЧЕСТВО</vt:lpstr>
      <vt:lpstr>Презентация PowerPoint</vt:lpstr>
    </vt:vector>
  </TitlesOfParts>
  <Company>Evricomp, Yerevan Kasyan1, Tel. (010) 27 44 72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 U B L I C   A D M I N I S T R A T I O N   I N   A R M E N I A</dc:title>
  <dc:creator>User</dc:creator>
  <cp:lastModifiedBy>home</cp:lastModifiedBy>
  <cp:revision>187</cp:revision>
  <dcterms:created xsi:type="dcterms:W3CDTF">2014-05-11T12:38:58Z</dcterms:created>
  <dcterms:modified xsi:type="dcterms:W3CDTF">2016-12-13T08:28:33Z</dcterms:modified>
</cp:coreProperties>
</file>