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6" r:id="rId3"/>
    <p:sldId id="278" r:id="rId4"/>
    <p:sldId id="271" r:id="rId5"/>
    <p:sldId id="262" r:id="rId6"/>
    <p:sldId id="261" r:id="rId7"/>
    <p:sldId id="277" r:id="rId8"/>
    <p:sldId id="273" r:id="rId9"/>
    <p:sldId id="275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4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0509-9C01-4971-8F21-2C483948F06E}" type="datetimeFigureOut">
              <a:rPr lang="it-IT" smtClean="0"/>
              <a:pPr/>
              <a:t>12/12/2016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36F-1F14-4BF7-841F-6009BB49F0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461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0509-9C01-4971-8F21-2C483948F06E}" type="datetimeFigureOut">
              <a:rPr lang="it-IT" smtClean="0"/>
              <a:pPr/>
              <a:t>12/12/2016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36F-1F14-4BF7-841F-6009BB49F0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16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0509-9C01-4971-8F21-2C483948F06E}" type="datetimeFigureOut">
              <a:rPr lang="it-IT" smtClean="0"/>
              <a:pPr/>
              <a:t>12/12/2016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36F-1F14-4BF7-841F-6009BB49F0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765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0509-9C01-4971-8F21-2C483948F06E}" type="datetimeFigureOut">
              <a:rPr lang="it-IT" smtClean="0"/>
              <a:pPr/>
              <a:t>12/12/2016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36F-1F14-4BF7-841F-6009BB49F0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826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0509-9C01-4971-8F21-2C483948F06E}" type="datetimeFigureOut">
              <a:rPr lang="it-IT" smtClean="0"/>
              <a:pPr/>
              <a:t>12/12/2016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36F-1F14-4BF7-841F-6009BB49F0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539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0509-9C01-4971-8F21-2C483948F06E}" type="datetimeFigureOut">
              <a:rPr lang="it-IT" smtClean="0"/>
              <a:pPr/>
              <a:t>12/12/2016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36F-1F14-4BF7-841F-6009BB49F0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422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0509-9C01-4971-8F21-2C483948F06E}" type="datetimeFigureOut">
              <a:rPr lang="it-IT" smtClean="0"/>
              <a:pPr/>
              <a:t>12/12/2016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36F-1F14-4BF7-841F-6009BB49F0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831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0509-9C01-4971-8F21-2C483948F06E}" type="datetimeFigureOut">
              <a:rPr lang="it-IT" smtClean="0"/>
              <a:pPr/>
              <a:t>12/12/2016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36F-1F14-4BF7-841F-6009BB49F0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1207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0509-9C01-4971-8F21-2C483948F06E}" type="datetimeFigureOut">
              <a:rPr lang="it-IT" smtClean="0"/>
              <a:pPr/>
              <a:t>12/12/2016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36F-1F14-4BF7-841F-6009BB49F0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8457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0509-9C01-4971-8F21-2C483948F06E}" type="datetimeFigureOut">
              <a:rPr lang="it-IT" smtClean="0"/>
              <a:pPr/>
              <a:t>12/12/2016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36F-1F14-4BF7-841F-6009BB49F0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019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0509-9C01-4971-8F21-2C483948F06E}" type="datetimeFigureOut">
              <a:rPr lang="it-IT" smtClean="0"/>
              <a:pPr/>
              <a:t>12/12/2016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36F-1F14-4BF7-841F-6009BB49F0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2611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C0509-9C01-4971-8F21-2C483948F06E}" type="datetimeFigureOut">
              <a:rPr lang="it-IT" smtClean="0"/>
              <a:pPr/>
              <a:t>12/12/2016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7536F-1F14-4BF7-841F-6009BB49F0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579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gif"/><Relationship Id="rId7" Type="http://schemas.openxmlformats.org/officeDocument/2006/relationships/image" Target="../media/image6.png"/><Relationship Id="rId12" Type="http://schemas.openxmlformats.org/officeDocument/2006/relationships/image" Target="../media/image11.gif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4.gif"/><Relationship Id="rId23" Type="http://schemas.openxmlformats.org/officeDocument/2006/relationships/image" Target="../media/image22.gi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_U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508"/>
            <a:ext cx="1863524" cy="122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diritto 6"/>
          <p:cNvCxnSpPr/>
          <p:nvPr/>
        </p:nvCxnSpPr>
        <p:spPr>
          <a:xfrm flipV="1">
            <a:off x="1863524" y="1028550"/>
            <a:ext cx="9991778" cy="2126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222205" y="669851"/>
            <a:ext cx="963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Unione Territoriale Intercomunale DELLE VALLI E DELLE DOLOMITI FRIULANE</a:t>
            </a:r>
          </a:p>
        </p:txBody>
      </p:sp>
      <p:sp>
        <p:nvSpPr>
          <p:cNvPr id="2" name="Rettangolo 1"/>
          <p:cNvSpPr/>
          <p:nvPr/>
        </p:nvSpPr>
        <p:spPr>
          <a:xfrm>
            <a:off x="1197369" y="1079910"/>
            <a:ext cx="1010194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PRESENTAZIONE DELL’UTI </a:t>
            </a:r>
          </a:p>
          <a:p>
            <a:pPr algn="ctr"/>
            <a:r>
              <a:rPr lang="it-IT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DELLE VALLI E DELLE DOLOMITI FRIULANE</a:t>
            </a:r>
          </a:p>
          <a:p>
            <a:pPr algn="ctr"/>
            <a:endParaRPr lang="it-IT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3" name="AutoShape 2" descr="Risultati immagini per parco dolomiti friulan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Risultati immagini per parco dolomiti friulane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0" y="2253474"/>
            <a:ext cx="10608103" cy="2877458"/>
          </a:xfrm>
          <a:prstGeom prst="rect">
            <a:avLst/>
          </a:prstGeom>
        </p:spPr>
      </p:pic>
      <p:pic>
        <p:nvPicPr>
          <p:cNvPr id="9" name="Immagine 8" descr="C:\Users\g.brandi\OneDrive - COMPA FVG\Uti Valli e Dolomiti Friulane\Logo comuni\Andreis\andreis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56" y="5271414"/>
            <a:ext cx="535024" cy="5796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31968" y="586753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Andreis</a:t>
            </a:r>
          </a:p>
        </p:txBody>
      </p:sp>
      <p:pic>
        <p:nvPicPr>
          <p:cNvPr id="12" name="Immagine 11" descr="C:\Users\g.brandi\OneDrive - COMPA FVG\Uti Valli e Dolomiti Friulane\Logo comuni\Arba\arba-stemma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69" y="5271414"/>
            <a:ext cx="519941" cy="57967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sellaDiTesto 12"/>
          <p:cNvSpPr txBox="1"/>
          <p:nvPr/>
        </p:nvSpPr>
        <p:spPr>
          <a:xfrm>
            <a:off x="729334" y="5850914"/>
            <a:ext cx="5748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Arba</a:t>
            </a:r>
          </a:p>
        </p:txBody>
      </p:sp>
      <p:pic>
        <p:nvPicPr>
          <p:cNvPr id="14" name="Immagine 13" descr="C:\Users\g.brandi\OneDrive - COMPA FVG\Uti Valli e Dolomiti Friulane\Logo comuni\Barcis\barcis-stemma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724" y="5271688"/>
            <a:ext cx="528441" cy="57912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llaDiTesto 14"/>
          <p:cNvSpPr txBox="1"/>
          <p:nvPr/>
        </p:nvSpPr>
        <p:spPr>
          <a:xfrm>
            <a:off x="1339651" y="5850815"/>
            <a:ext cx="630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Barcis</a:t>
            </a:r>
          </a:p>
        </p:txBody>
      </p:sp>
      <p:pic>
        <p:nvPicPr>
          <p:cNvPr id="16" name="Immagine 15" descr="C:\Users\g.brandi\OneDrive - COMPA FVG\Uti Valli e Dolomiti Friulane\Logo comuni\Castelnuovo del friuli\Castelnovo_del_Friuli-Stemm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608" y="5271414"/>
            <a:ext cx="513417" cy="57940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asellaDiTesto 16"/>
          <p:cNvSpPr txBox="1"/>
          <p:nvPr/>
        </p:nvSpPr>
        <p:spPr>
          <a:xfrm>
            <a:off x="1865755" y="5842169"/>
            <a:ext cx="909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Castelnovo del Friuli</a:t>
            </a:r>
          </a:p>
        </p:txBody>
      </p:sp>
      <p:pic>
        <p:nvPicPr>
          <p:cNvPr id="18" name="Immagine 17" descr="C:\Users\g.brandi\OneDrive - COMPA FVG\Uti Valli e Dolomiti Friulane\Logo comuni\Cimolais\Cimolais-Stemma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065" y="5271414"/>
            <a:ext cx="522328" cy="57940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CasellaDiTesto 18"/>
          <p:cNvSpPr txBox="1"/>
          <p:nvPr/>
        </p:nvSpPr>
        <p:spPr>
          <a:xfrm>
            <a:off x="2614522" y="5850815"/>
            <a:ext cx="6618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Cimolais</a:t>
            </a:r>
          </a:p>
        </p:txBody>
      </p:sp>
      <p:pic>
        <p:nvPicPr>
          <p:cNvPr id="20" name="Immagine 19" descr="C:\Users\g.brandi\OneDrive - COMPA FVG\Uti Valli e Dolomiti Friulane\Logo comuni\Claut\claut.gif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164" y="5269521"/>
            <a:ext cx="487500" cy="58129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asellaDiTesto 20"/>
          <p:cNvSpPr txBox="1"/>
          <p:nvPr/>
        </p:nvSpPr>
        <p:spPr>
          <a:xfrm>
            <a:off x="3221193" y="5853660"/>
            <a:ext cx="6618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Claut</a:t>
            </a:r>
          </a:p>
        </p:txBody>
      </p:sp>
      <p:pic>
        <p:nvPicPr>
          <p:cNvPr id="22" name="Immagine 21" descr="C:\Users\g.brandi\OneDrive - COMPA FVG\Uti Valli e Dolomiti Friulane\Logo comuni\Clauzetto\untitled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835" y="5269521"/>
            <a:ext cx="488633" cy="58129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CasellaDiTesto 22"/>
          <p:cNvSpPr txBox="1"/>
          <p:nvPr/>
        </p:nvSpPr>
        <p:spPr>
          <a:xfrm>
            <a:off x="3745757" y="5850815"/>
            <a:ext cx="760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Clauzetto</a:t>
            </a:r>
          </a:p>
        </p:txBody>
      </p:sp>
      <p:pic>
        <p:nvPicPr>
          <p:cNvPr id="24" name="Immagine 23" descr="C:\Users\g.brandi\OneDrive - COMPA FVG\Uti Valli e Dolomiti Friulane\Logo comuni\Erto e casso\Erto_e_Casso-Stemma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775" y="5269521"/>
            <a:ext cx="487064" cy="58129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CasellaDiTesto 24"/>
          <p:cNvSpPr txBox="1"/>
          <p:nvPr/>
        </p:nvSpPr>
        <p:spPr>
          <a:xfrm>
            <a:off x="4402913" y="5850815"/>
            <a:ext cx="6563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Erto e </a:t>
            </a:r>
          </a:p>
          <a:p>
            <a:pPr algn="ctr"/>
            <a:r>
              <a:rPr lang="it-IT" sz="1100" dirty="0"/>
              <a:t>Casso</a:t>
            </a:r>
          </a:p>
        </p:txBody>
      </p:sp>
      <p:pic>
        <p:nvPicPr>
          <p:cNvPr id="26" name="Immagine 25" descr="C:\Users\g.brandi\OneDrive - COMPA FVG\Uti Valli e Dolomiti Friulane\Logo comuni\Frisanco\stemma.gif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146" y="5269522"/>
            <a:ext cx="478790" cy="581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magine 26" descr="C:\Users\g.brandi\OneDrive - COMPA FVG\Uti Valli e Dolomiti Friulane\Logo comuni\Maniago\Maniago-Stemma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243" y="5269521"/>
            <a:ext cx="497134" cy="58373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CasellaDiTesto 27"/>
          <p:cNvSpPr txBox="1"/>
          <p:nvPr/>
        </p:nvSpPr>
        <p:spPr>
          <a:xfrm>
            <a:off x="5547157" y="5852196"/>
            <a:ext cx="748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Maniago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4983814" y="5850815"/>
            <a:ext cx="6618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Frisanco</a:t>
            </a:r>
          </a:p>
        </p:txBody>
      </p:sp>
      <p:pic>
        <p:nvPicPr>
          <p:cNvPr id="30" name="Immagine 29" descr="C:\Users\g.brandi\OneDrive - COMPA FVG\Uti Valli e Dolomiti Friulane\Logo comuni\Meduno\meduno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40" y="5271370"/>
            <a:ext cx="513338" cy="60388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CasellaDiTesto 30"/>
          <p:cNvSpPr txBox="1"/>
          <p:nvPr/>
        </p:nvSpPr>
        <p:spPr>
          <a:xfrm>
            <a:off x="6122547" y="5864225"/>
            <a:ext cx="748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Meduno</a:t>
            </a:r>
          </a:p>
        </p:txBody>
      </p:sp>
      <p:pic>
        <p:nvPicPr>
          <p:cNvPr id="32" name="Immagine 31" descr="C:\Users\g.brandi\OneDrive - COMPA FVG\Uti Valli e Dolomiti Friulane\Logo comuni\Montereale valcellina\stemma-montereale-valcellina.gif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021" y="5281220"/>
            <a:ext cx="500929" cy="56959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CasellaDiTesto 32"/>
          <p:cNvSpPr txBox="1"/>
          <p:nvPr/>
        </p:nvSpPr>
        <p:spPr>
          <a:xfrm>
            <a:off x="6654421" y="5865675"/>
            <a:ext cx="909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Montereale Valcellina</a:t>
            </a:r>
          </a:p>
        </p:txBody>
      </p:sp>
      <p:pic>
        <p:nvPicPr>
          <p:cNvPr id="34" name="Immagine 33" descr="C:\Users\g.brandi\OneDrive - COMPA FVG\Uti Valli e Dolomiti Friulane\Logo comuni\Pinzano al Tagliamento\Pinzano_al_Tagliamento-Stemma.pn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78" y="5291131"/>
            <a:ext cx="505718" cy="56959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CasellaDiTesto 34"/>
          <p:cNvSpPr txBox="1"/>
          <p:nvPr/>
        </p:nvSpPr>
        <p:spPr>
          <a:xfrm>
            <a:off x="7341445" y="5865674"/>
            <a:ext cx="909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Pinzano al Tagliamento</a:t>
            </a:r>
          </a:p>
        </p:txBody>
      </p:sp>
      <p:pic>
        <p:nvPicPr>
          <p:cNvPr id="36" name="Immagine 35" descr="C:\Users\g.brandi\OneDrive - COMPA FVG\Uti Valli e Dolomiti Friulane\Logo comuni\Sequals\Sequals-Stemma.pn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485" y="5302079"/>
            <a:ext cx="447883" cy="56095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CasellaDiTesto 36"/>
          <p:cNvSpPr txBox="1"/>
          <p:nvPr/>
        </p:nvSpPr>
        <p:spPr>
          <a:xfrm>
            <a:off x="8025239" y="5866155"/>
            <a:ext cx="7138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Sequals</a:t>
            </a:r>
          </a:p>
        </p:txBody>
      </p:sp>
      <p:pic>
        <p:nvPicPr>
          <p:cNvPr id="38" name="Immagine 37" descr="C:\Users\g.brandi\OneDrive - COMPA FVG\Uti Valli e Dolomiti Friulane\Logo comuni\Tramonti di sopra\20140927111423!Tramonti_di_Sopra-Stemma.pn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495" y="5302079"/>
            <a:ext cx="460515" cy="56385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CasellaDiTesto 38"/>
          <p:cNvSpPr txBox="1"/>
          <p:nvPr/>
        </p:nvSpPr>
        <p:spPr>
          <a:xfrm>
            <a:off x="8573225" y="5875255"/>
            <a:ext cx="7470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Tramonti di Sopra</a:t>
            </a:r>
          </a:p>
        </p:txBody>
      </p:sp>
      <p:pic>
        <p:nvPicPr>
          <p:cNvPr id="40" name="Immagine 39" descr="C:\Users\g.brandi\OneDrive - COMPA FVG\Uti Valli e Dolomiti Friulane\Logo comuni\Tramonti di sotto\Tramonti_di_Sotto-Stemma.pn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767" y="5302079"/>
            <a:ext cx="453601" cy="55156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CasellaDiTesto 40"/>
          <p:cNvSpPr txBox="1"/>
          <p:nvPr/>
        </p:nvSpPr>
        <p:spPr>
          <a:xfrm>
            <a:off x="9144062" y="5875254"/>
            <a:ext cx="7470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Tramonti di Sotto</a:t>
            </a:r>
          </a:p>
        </p:txBody>
      </p:sp>
      <p:pic>
        <p:nvPicPr>
          <p:cNvPr id="42" name="Immagine 41" descr="C:\Users\g.brandi\OneDrive - COMPA FVG\Uti Valli e Dolomiti Friulane\Logo comuni\Travesio\Travesio-Stemma.png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541" y="5302079"/>
            <a:ext cx="482514" cy="55349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CasellaDiTesto 42"/>
          <p:cNvSpPr txBox="1"/>
          <p:nvPr/>
        </p:nvSpPr>
        <p:spPr>
          <a:xfrm>
            <a:off x="9724794" y="5878100"/>
            <a:ext cx="7040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Travesio</a:t>
            </a:r>
          </a:p>
        </p:txBody>
      </p:sp>
      <p:pic>
        <p:nvPicPr>
          <p:cNvPr id="44" name="Immagine 43" descr="C:\Users\g.brandi\OneDrive - COMPA FVG\Uti Valli e Dolomiti Friulane\Logo comuni\Vajont\stemmaVajont.gif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340" y="5303437"/>
            <a:ext cx="487277" cy="571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Immagine 44" descr="C:\Users\g.brandi\OneDrive - COMPA FVG\Uti Valli e Dolomiti Friulane\Logo comuni\Vito D'Asio\Vito_d'Asio-Stemma.png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552" y="5302079"/>
            <a:ext cx="470421" cy="56705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CasellaDiTesto 45"/>
          <p:cNvSpPr txBox="1"/>
          <p:nvPr/>
        </p:nvSpPr>
        <p:spPr>
          <a:xfrm>
            <a:off x="10960022" y="5878100"/>
            <a:ext cx="5549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Vito d’Asio</a:t>
            </a:r>
          </a:p>
        </p:txBody>
      </p:sp>
      <p:pic>
        <p:nvPicPr>
          <p:cNvPr id="47" name="Immagine 46" descr="C:\Users\g.brandi\OneDrive - COMPA FVG\Uti Valli e Dolomiti Friulane\Logo comuni\Vivaro\stemma-vivaro.gif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471" y="5302079"/>
            <a:ext cx="463644" cy="576262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CasellaDiTesto 47"/>
          <p:cNvSpPr txBox="1"/>
          <p:nvPr/>
        </p:nvSpPr>
        <p:spPr>
          <a:xfrm>
            <a:off x="10327422" y="5881450"/>
            <a:ext cx="7040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Vajont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11449268" y="5867468"/>
            <a:ext cx="7040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Vivaro</a:t>
            </a:r>
          </a:p>
        </p:txBody>
      </p:sp>
    </p:spTree>
    <p:extLst>
      <p:ext uri="{BB962C8B-B14F-4D97-AF65-F5344CB8AC3E}">
        <p14:creationId xmlns:p14="http://schemas.microsoft.com/office/powerpoint/2010/main" val="236930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_U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508"/>
            <a:ext cx="1863524" cy="122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diritto 6"/>
          <p:cNvCxnSpPr/>
          <p:nvPr/>
        </p:nvCxnSpPr>
        <p:spPr>
          <a:xfrm flipV="1">
            <a:off x="1863524" y="1028550"/>
            <a:ext cx="9991778" cy="2126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222205" y="669851"/>
            <a:ext cx="963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Unione Territoriale Intercomunale DELLE VALLI E DELLE DOLOMITI FRIULANE</a:t>
            </a:r>
          </a:p>
        </p:txBody>
      </p:sp>
      <p:sp>
        <p:nvSpPr>
          <p:cNvPr id="2" name="Rettangolo 1"/>
          <p:cNvSpPr/>
          <p:nvPr/>
        </p:nvSpPr>
        <p:spPr>
          <a:xfrm>
            <a:off x="4068778" y="3244334"/>
            <a:ext cx="4892686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</a:t>
            </a:r>
          </a:p>
          <a:p>
            <a:endParaRPr lang="it-IT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9" y="1576490"/>
            <a:ext cx="11521473" cy="385480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317898" y="5645888"/>
            <a:ext cx="766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GRAZIE PER L’ATTENZIONE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15586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_U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508"/>
            <a:ext cx="1863524" cy="122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diritto 6"/>
          <p:cNvCxnSpPr/>
          <p:nvPr/>
        </p:nvCxnSpPr>
        <p:spPr>
          <a:xfrm flipV="1">
            <a:off x="1863524" y="1028550"/>
            <a:ext cx="9991778" cy="2126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222205" y="669851"/>
            <a:ext cx="963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Unione Territoriale Intercomunale DELLE VALLI E DELLE DOLOMITI FRIULANE</a:t>
            </a:r>
          </a:p>
        </p:txBody>
      </p:sp>
      <p:sp>
        <p:nvSpPr>
          <p:cNvPr id="2" name="Rettangolo 1"/>
          <p:cNvSpPr/>
          <p:nvPr/>
        </p:nvSpPr>
        <p:spPr>
          <a:xfrm>
            <a:off x="1137684" y="1890319"/>
            <a:ext cx="1003713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800" b="1" dirty="0">
                <a:solidFill>
                  <a:srgbClr val="0070C0"/>
                </a:solidFill>
                <a:cs typeface="Arial" panose="020B0604020202020204" pitchFamily="34" charset="0"/>
              </a:rPr>
              <a:t>COS’E’ E COSA FA L’UTI</a:t>
            </a:r>
          </a:p>
          <a:p>
            <a:pPr lvl="0" algn="ctr"/>
            <a:endParaRPr lang="it-IT" sz="2400" dirty="0">
              <a:cs typeface="Arial" panose="020B0604020202020204" pitchFamily="34" charset="0"/>
            </a:endParaRPr>
          </a:p>
          <a:p>
            <a:pPr lvl="0" algn="just"/>
            <a:r>
              <a:rPr lang="it-IT" sz="2000" dirty="0">
                <a:cs typeface="Arial" panose="020B0604020202020204" pitchFamily="34" charset="0"/>
              </a:rPr>
              <a:t>L’Unione Territoriale Intercomunale (UTI) </a:t>
            </a:r>
          </a:p>
          <a:p>
            <a:pPr lvl="0" algn="just"/>
            <a:r>
              <a:rPr lang="it-IT" sz="2000" dirty="0">
                <a:cs typeface="Arial" panose="020B0604020202020204" pitchFamily="34" charset="0"/>
              </a:rPr>
              <a:t>DELLE VALLI E DELLE DOLOMITI FRIULANE è un ente locale dotato di personalità giuridica avente natura di Unione di Comuni con piena autonomia statutaria e regolamentare. </a:t>
            </a:r>
          </a:p>
          <a:p>
            <a:pPr lvl="0" algn="just"/>
            <a:endParaRPr lang="it-IT" sz="2000" dirty="0">
              <a:cs typeface="Arial" panose="020B0604020202020204" pitchFamily="34" charset="0"/>
            </a:endParaRPr>
          </a:p>
          <a:p>
            <a:pPr lvl="0" algn="just"/>
            <a:r>
              <a:rPr lang="it-IT" sz="2000" dirty="0">
                <a:cs typeface="Arial" panose="020B0604020202020204" pitchFamily="34" charset="0"/>
              </a:rPr>
              <a:t>L’UTI è istituita in base alla legge regionale 26/2014 per due scopi fondamentali: 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cs typeface="Arial" panose="020B0604020202020204" pitchFamily="34" charset="0"/>
              </a:rPr>
              <a:t>L’esercizio coordinato di funzioni e servizi comunali, sovracomunali e di area vasta, 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cs typeface="Arial" panose="020B0604020202020204" pitchFamily="34" charset="0"/>
              </a:rPr>
              <a:t>Lo sviluppo territoriale, economico e sociale. </a:t>
            </a:r>
          </a:p>
        </p:txBody>
      </p:sp>
    </p:spTree>
    <p:extLst>
      <p:ext uri="{BB962C8B-B14F-4D97-AF65-F5344CB8AC3E}">
        <p14:creationId xmlns:p14="http://schemas.microsoft.com/office/powerpoint/2010/main" val="3227516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_U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508"/>
            <a:ext cx="1863524" cy="122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diritto 6"/>
          <p:cNvCxnSpPr/>
          <p:nvPr/>
        </p:nvCxnSpPr>
        <p:spPr>
          <a:xfrm flipV="1">
            <a:off x="1863524" y="1028550"/>
            <a:ext cx="9991778" cy="2126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222205" y="669851"/>
            <a:ext cx="963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Unione Territoriale Intercomunale DELLE VALLI E DELLE DOLOMITI FRIULANE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504" y="989221"/>
            <a:ext cx="6043366" cy="586877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874653" y="1688458"/>
            <a:ext cx="39765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dirty="0"/>
              <a:t>Con la delibera regionale n. 1282 del 1.07.2015  è stato approvato in via definitiva il Piano di riordino territoriale, che ha istituzionalizzato 18 UTI.</a:t>
            </a:r>
          </a:p>
          <a:p>
            <a:endParaRPr lang="it-IT" sz="1700" dirty="0"/>
          </a:p>
          <a:p>
            <a:r>
              <a:rPr lang="it-IT" sz="1700" dirty="0"/>
              <a:t>Successivamente altre due delibere hanno accolto il dettato di altrettante sentenze del TAR che hanno permesso ad alcuni comuni di passare da una UTI ad un’altra.</a:t>
            </a:r>
          </a:p>
          <a:p>
            <a:endParaRPr lang="it-IT" sz="1700" dirty="0"/>
          </a:p>
          <a:p>
            <a:r>
              <a:rPr lang="it-IT" sz="1700" dirty="0"/>
              <a:t>Il territorio di ogni UTI può, nei casi in cui ciò sia previsto dal proprio statuto, essere suddiviso in uno o più </a:t>
            </a:r>
            <a:r>
              <a:rPr lang="it-IT" sz="1700" dirty="0" err="1"/>
              <a:t>subambiti</a:t>
            </a:r>
            <a:r>
              <a:rPr lang="it-IT" sz="1700" dirty="0"/>
              <a:t> per una migliore organizzazione sul territorio degli uffici e dei servizi.</a:t>
            </a:r>
          </a:p>
          <a:p>
            <a:endParaRPr lang="it-IT" sz="1700" dirty="0"/>
          </a:p>
          <a:p>
            <a:r>
              <a:rPr lang="it-IT" sz="1700" dirty="0"/>
              <a:t>L’UTI delle Valli e Dolomiti Friulane è la più estesa per superficie territoriale.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874653" y="1161387"/>
            <a:ext cx="39765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0070C0"/>
                </a:solidFill>
              </a:rPr>
              <a:t>LA MAPPA DELLE UTI IN REGIONE</a:t>
            </a:r>
          </a:p>
        </p:txBody>
      </p:sp>
    </p:spTree>
    <p:extLst>
      <p:ext uri="{BB962C8B-B14F-4D97-AF65-F5344CB8AC3E}">
        <p14:creationId xmlns:p14="http://schemas.microsoft.com/office/powerpoint/2010/main" val="2327088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_U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508"/>
            <a:ext cx="1863524" cy="122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diritto 6"/>
          <p:cNvCxnSpPr/>
          <p:nvPr/>
        </p:nvCxnSpPr>
        <p:spPr>
          <a:xfrm flipV="1">
            <a:off x="1863524" y="1028550"/>
            <a:ext cx="9991778" cy="2126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222205" y="669851"/>
            <a:ext cx="963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Unione Territoriale Intercomunale DELLE VALLI E DELLE DOLOMITI FRIULANE</a:t>
            </a:r>
          </a:p>
        </p:txBody>
      </p:sp>
      <p:sp>
        <p:nvSpPr>
          <p:cNvPr id="2" name="Rettangolo 1"/>
          <p:cNvSpPr/>
          <p:nvPr/>
        </p:nvSpPr>
        <p:spPr>
          <a:xfrm>
            <a:off x="1961321" y="1683026"/>
            <a:ext cx="784528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88" y="1452711"/>
            <a:ext cx="7234716" cy="53539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8420986" y="1155988"/>
            <a:ext cx="317203" cy="307777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8420986" y="1818751"/>
            <a:ext cx="317203" cy="3241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8445796" y="2515475"/>
            <a:ext cx="292394" cy="340135"/>
          </a:xfrm>
          <a:prstGeom prst="rect">
            <a:avLst/>
          </a:prstGeom>
          <a:solidFill>
            <a:srgbClr val="71FA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8445794" y="3231984"/>
            <a:ext cx="292395" cy="340135"/>
          </a:xfrm>
          <a:prstGeom prst="rect">
            <a:avLst/>
          </a:prstGeom>
          <a:solidFill>
            <a:srgbClr val="F065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8454656" y="3948493"/>
            <a:ext cx="283534" cy="324179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8458198" y="4665002"/>
            <a:ext cx="279991" cy="334444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8738189" y="1155987"/>
            <a:ext cx="1894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Sub-ambito Valcellina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8738188" y="1835153"/>
            <a:ext cx="1990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Sub-ambito </a:t>
            </a:r>
            <a:r>
              <a:rPr lang="it-IT" sz="1400" dirty="0" err="1"/>
              <a:t>Valmeduna</a:t>
            </a:r>
            <a:endParaRPr lang="it-IT" sz="14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8738187" y="2531856"/>
            <a:ext cx="2700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Sub-ambito Val d’</a:t>
            </a:r>
            <a:r>
              <a:rPr lang="it-IT" sz="1400" dirty="0" err="1"/>
              <a:t>Arzino</a:t>
            </a:r>
            <a:r>
              <a:rPr lang="it-IT" sz="1400" dirty="0"/>
              <a:t>-Val Cosa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8738187" y="3256141"/>
            <a:ext cx="2117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Sub-ambito Pedemontana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8738187" y="3954883"/>
            <a:ext cx="2456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Sub-ambito Maniago-Vajont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8738187" y="4661173"/>
            <a:ext cx="2456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Sub-ambito Sequals-Travesio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8443001" y="5381511"/>
            <a:ext cx="3199646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sz="1400" b="1" dirty="0"/>
              <a:t>Totale abitanti: 33.810 (2014)</a:t>
            </a:r>
          </a:p>
          <a:p>
            <a:r>
              <a:rPr lang="it-IT" sz="1400" b="1" dirty="0"/>
              <a:t>Totale Kmq:  1.128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8454655" y="6092457"/>
            <a:ext cx="3187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NB. I Comuni di Cavasso Nuovo e Fanna sono al momento fuori dall’UTI - VDF</a:t>
            </a:r>
          </a:p>
        </p:txBody>
      </p:sp>
      <p:sp>
        <p:nvSpPr>
          <p:cNvPr id="3" name="Rettangolo 2"/>
          <p:cNvSpPr/>
          <p:nvPr/>
        </p:nvSpPr>
        <p:spPr>
          <a:xfrm>
            <a:off x="2772193" y="1063273"/>
            <a:ext cx="5361074" cy="527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0070C0"/>
                </a:solidFill>
              </a:rPr>
              <a:t>IL TERRITORIO DELL’UTI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2679920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_U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508"/>
            <a:ext cx="1863524" cy="122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diritto 6"/>
          <p:cNvCxnSpPr/>
          <p:nvPr/>
        </p:nvCxnSpPr>
        <p:spPr>
          <a:xfrm flipV="1">
            <a:off x="1863524" y="1028550"/>
            <a:ext cx="9991778" cy="2126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222205" y="669851"/>
            <a:ext cx="963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Unione Territoriale Intercomunale DELLE VALLI E DELLE DOLOMITI FRIULANE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926" y="1793859"/>
            <a:ext cx="2943890" cy="207875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41993" y="3872612"/>
            <a:ext cx="2616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Assemblea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63" y="1793859"/>
            <a:ext cx="2914650" cy="2151502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7097530" y="3839144"/>
            <a:ext cx="2616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Ufficio di presidenza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3128032" y="1181335"/>
            <a:ext cx="5738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2800" b="1" dirty="0">
                <a:solidFill>
                  <a:srgbClr val="0070C0"/>
                </a:solidFill>
                <a:cs typeface="Arial" panose="020B0604020202020204" pitchFamily="34" charset="0"/>
              </a:rPr>
              <a:t>GLI ORGANI ISTITUZIONALI DELL’UTI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993" y="4420552"/>
            <a:ext cx="2628900" cy="1743075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2341993" y="6247216"/>
            <a:ext cx="2616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Presidente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158" y="4241944"/>
            <a:ext cx="1897774" cy="1955151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6962600" y="6197095"/>
            <a:ext cx="308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Collegio dei revisori</a:t>
            </a:r>
          </a:p>
        </p:txBody>
      </p:sp>
    </p:spTree>
    <p:extLst>
      <p:ext uri="{BB962C8B-B14F-4D97-AF65-F5344CB8AC3E}">
        <p14:creationId xmlns:p14="http://schemas.microsoft.com/office/powerpoint/2010/main" val="2321620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_U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508"/>
            <a:ext cx="1863524" cy="122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diritto 6"/>
          <p:cNvCxnSpPr/>
          <p:nvPr/>
        </p:nvCxnSpPr>
        <p:spPr>
          <a:xfrm flipV="1">
            <a:off x="1863524" y="1028550"/>
            <a:ext cx="9991778" cy="2126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222205" y="669851"/>
            <a:ext cx="963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Unione Territoriale Intercomunale DELLE VALLI E DELLE DOLOMITI FRIULANE</a:t>
            </a:r>
          </a:p>
        </p:txBody>
      </p:sp>
      <p:sp>
        <p:nvSpPr>
          <p:cNvPr id="2" name="Rettangolo 1"/>
          <p:cNvSpPr/>
          <p:nvPr/>
        </p:nvSpPr>
        <p:spPr>
          <a:xfrm>
            <a:off x="1010093" y="1188038"/>
            <a:ext cx="1039864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0070C0"/>
                </a:solidFill>
                <a:cs typeface="Arial" panose="020B0604020202020204" pitchFamily="34" charset="0"/>
              </a:rPr>
              <a:t>COME VIENE GOVERNATA L’UTI</a:t>
            </a:r>
          </a:p>
          <a:p>
            <a:pPr algn="ctr"/>
            <a:endParaRPr lang="it-IT" sz="2000" dirty="0">
              <a:cs typeface="Arial" panose="020B0604020202020204" pitchFamily="34" charset="0"/>
            </a:endParaRPr>
          </a:p>
          <a:p>
            <a:pPr algn="just"/>
            <a:r>
              <a:rPr lang="it-IT" sz="2000" dirty="0">
                <a:cs typeface="Arial" panose="020B0604020202020204" pitchFamily="34" charset="0"/>
              </a:rPr>
              <a:t>L’</a:t>
            </a:r>
            <a:r>
              <a:rPr lang="it-IT" sz="2000" dirty="0">
                <a:solidFill>
                  <a:srgbClr val="FF0000"/>
                </a:solidFill>
                <a:cs typeface="Arial" panose="020B0604020202020204" pitchFamily="34" charset="0"/>
              </a:rPr>
              <a:t>Assemblea </a:t>
            </a:r>
            <a:r>
              <a:rPr lang="it-IT" sz="2000" dirty="0">
                <a:cs typeface="Arial" panose="020B0604020202020204" pitchFamily="34" charset="0"/>
              </a:rPr>
              <a:t>è costituita da tutti i Sindaci dei 20 Comuni aderenti all’UTI ed è l’organo di indirizzo e di controllo politico-amministrativo dell’UTI. In Assemblea ciascuno dei 20 Sindaci ha pari dignità e peso politico-amministrativo: una testa, un voto.</a:t>
            </a:r>
          </a:p>
          <a:p>
            <a:pPr algn="just"/>
            <a:endParaRPr lang="it-IT" sz="2000" dirty="0">
              <a:cs typeface="Arial" panose="020B0604020202020204" pitchFamily="34" charset="0"/>
            </a:endParaRPr>
          </a:p>
          <a:p>
            <a:pPr algn="just"/>
            <a:r>
              <a:rPr lang="it-IT" sz="2000" dirty="0">
                <a:cs typeface="Arial" panose="020B0604020202020204" pitchFamily="34" charset="0"/>
              </a:rPr>
              <a:t>Il </a:t>
            </a:r>
            <a:r>
              <a:rPr lang="it-IT" sz="2000" dirty="0">
                <a:solidFill>
                  <a:srgbClr val="FF0000"/>
                </a:solidFill>
                <a:cs typeface="Arial" panose="020B0604020202020204" pitchFamily="34" charset="0"/>
              </a:rPr>
              <a:t>Presidente</a:t>
            </a:r>
            <a:r>
              <a:rPr lang="it-IT" sz="2000" dirty="0">
                <a:cs typeface="Arial" panose="020B0604020202020204" pitchFamily="34" charset="0"/>
              </a:rPr>
              <a:t> è il rappresentante legale dell’Ente, presiede l’Assemblea e guida l’azione politica e amministrativa dell’Ente. Il Presidente si rapporta con il Direttore Generale dell’UTI che ha la responsabilità della conduzione tecnico-organizzativa dell’Ente</a:t>
            </a:r>
          </a:p>
          <a:p>
            <a:pPr algn="just"/>
            <a:endParaRPr lang="it-IT" sz="2000" dirty="0">
              <a:cs typeface="Arial" panose="020B0604020202020204" pitchFamily="34" charset="0"/>
            </a:endParaRPr>
          </a:p>
          <a:p>
            <a:pPr algn="just"/>
            <a:r>
              <a:rPr lang="it-IT" sz="2000" dirty="0">
                <a:cs typeface="Arial" panose="020B0604020202020204" pitchFamily="34" charset="0"/>
              </a:rPr>
              <a:t>Per dare maggiore efficienza al processo decisionale, l’UTI VDF si avvale dell’</a:t>
            </a:r>
            <a:r>
              <a:rPr lang="it-IT" sz="2000" dirty="0">
                <a:solidFill>
                  <a:srgbClr val="FF0000"/>
                </a:solidFill>
                <a:cs typeface="Arial" panose="020B0604020202020204" pitchFamily="34" charset="0"/>
              </a:rPr>
              <a:t>Ufficio di Presidenza </a:t>
            </a:r>
            <a:r>
              <a:rPr lang="it-IT" sz="2000" dirty="0">
                <a:cs typeface="Arial" panose="020B0604020202020204" pitchFamily="34" charset="0"/>
              </a:rPr>
              <a:t>costituito da 6 sindaci, in rappresentanza di ciascuno dei sub-ambiti, in cui è stato ripartito l’intero territorio, più il Presidente.</a:t>
            </a:r>
          </a:p>
          <a:p>
            <a:pPr algn="just"/>
            <a:endParaRPr lang="it-IT" sz="2000" dirty="0">
              <a:cs typeface="Arial" panose="020B0604020202020204" pitchFamily="34" charset="0"/>
            </a:endParaRPr>
          </a:p>
          <a:p>
            <a:pPr algn="just"/>
            <a:r>
              <a:rPr lang="it-IT" sz="2000" dirty="0">
                <a:cs typeface="Arial" panose="020B0604020202020204" pitchFamily="34" charset="0"/>
              </a:rPr>
              <a:t>Per la precisione l’Ufficio di Presidenza è composto da: Andrea CARLI (Presidente), Sandro ROVEDO (</a:t>
            </a:r>
            <a:r>
              <a:rPr lang="it-IT" sz="2000" dirty="0" err="1">
                <a:cs typeface="Arial" panose="020B0604020202020204" pitchFamily="34" charset="0"/>
              </a:rPr>
              <a:t>Valmeduna</a:t>
            </a:r>
            <a:r>
              <a:rPr lang="it-IT" sz="2000" dirty="0">
                <a:cs typeface="Arial" panose="020B0604020202020204" pitchFamily="34" charset="0"/>
              </a:rPr>
              <a:t>), Antonio FERRARIN (Pedemontana), Igor ALZETTA (Valcellina), Fulvio DEL MISSIER (Val d’</a:t>
            </a:r>
            <a:r>
              <a:rPr lang="it-IT" sz="2000" dirty="0" err="1">
                <a:cs typeface="Arial" panose="020B0604020202020204" pitchFamily="34" charset="0"/>
              </a:rPr>
              <a:t>Arzino</a:t>
            </a:r>
            <a:r>
              <a:rPr lang="it-IT" sz="2000" dirty="0">
                <a:cs typeface="Arial" panose="020B0604020202020204" pitchFamily="34" charset="0"/>
              </a:rPr>
              <a:t> - Val Cosa), Lavinia CORONA (Maniago-Vajont) e Lucia D'ANDREA (Sequals-Travesio)</a:t>
            </a:r>
          </a:p>
        </p:txBody>
      </p:sp>
    </p:spTree>
    <p:extLst>
      <p:ext uri="{BB962C8B-B14F-4D97-AF65-F5344CB8AC3E}">
        <p14:creationId xmlns:p14="http://schemas.microsoft.com/office/powerpoint/2010/main" val="2738376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_U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508"/>
            <a:ext cx="1863524" cy="122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diritto 6"/>
          <p:cNvCxnSpPr/>
          <p:nvPr/>
        </p:nvCxnSpPr>
        <p:spPr>
          <a:xfrm flipV="1">
            <a:off x="1863524" y="1028550"/>
            <a:ext cx="9991778" cy="2126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222205" y="669851"/>
            <a:ext cx="963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Unione Territoriale Intercomunale DELLE VALLI E DELLE DOLOMITI FRIULANE</a:t>
            </a:r>
          </a:p>
        </p:txBody>
      </p:sp>
      <p:sp>
        <p:nvSpPr>
          <p:cNvPr id="2" name="Rettangolo 1"/>
          <p:cNvSpPr/>
          <p:nvPr/>
        </p:nvSpPr>
        <p:spPr>
          <a:xfrm>
            <a:off x="850605" y="1418112"/>
            <a:ext cx="630510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800" b="1" dirty="0">
                <a:solidFill>
                  <a:srgbClr val="0070C0"/>
                </a:solidFill>
                <a:cs typeface="Arial" panose="020B0604020202020204" pitchFamily="34" charset="0"/>
              </a:rPr>
              <a:t>L’UTI HA UN PIANO</a:t>
            </a:r>
          </a:p>
          <a:p>
            <a:pPr lvl="0" algn="ctr"/>
            <a:endParaRPr lang="it-IT" sz="2400" dirty="0">
              <a:cs typeface="Arial" panose="020B0604020202020204" pitchFamily="34" charset="0"/>
            </a:endParaRPr>
          </a:p>
          <a:p>
            <a:pPr lvl="0" algn="just"/>
            <a:r>
              <a:rPr lang="it-IT" sz="2000" dirty="0">
                <a:cs typeface="Arial" panose="020B0604020202020204" pitchFamily="34" charset="0"/>
              </a:rPr>
              <a:t>L’UTI ha un </a:t>
            </a:r>
            <a:r>
              <a:rPr lang="it-IT" sz="2000" dirty="0">
                <a:solidFill>
                  <a:srgbClr val="FF0000"/>
                </a:solidFill>
                <a:cs typeface="Arial" panose="020B0604020202020204" pitchFamily="34" charset="0"/>
              </a:rPr>
              <a:t>Piano triennale </a:t>
            </a:r>
            <a:r>
              <a:rPr lang="it-IT" sz="2000" dirty="0">
                <a:cs typeface="Arial" panose="020B0604020202020204" pitchFamily="34" charset="0"/>
              </a:rPr>
              <a:t>che costituisce l'atto di indirizzo generale delle politiche amministrative e di sviluppo socio-economico culturale del territorio dell'Unione.</a:t>
            </a:r>
          </a:p>
          <a:p>
            <a:pPr lvl="0" algn="just"/>
            <a:endParaRPr lang="it-IT" sz="2000" dirty="0">
              <a:cs typeface="Arial" panose="020B0604020202020204" pitchFamily="34" charset="0"/>
            </a:endParaRPr>
          </a:p>
          <a:p>
            <a:pPr lvl="0" algn="just"/>
            <a:r>
              <a:rPr lang="it-IT" sz="2000" dirty="0">
                <a:cs typeface="Arial" panose="020B0604020202020204" pitchFamily="34" charset="0"/>
              </a:rPr>
              <a:t>Il Piano è lo </a:t>
            </a:r>
            <a:r>
              <a:rPr lang="it-IT" sz="2000" dirty="0">
                <a:solidFill>
                  <a:srgbClr val="FF0000"/>
                </a:solidFill>
                <a:cs typeface="Arial" panose="020B0604020202020204" pitchFamily="34" charset="0"/>
              </a:rPr>
              <a:t>strumento di pianificazione e programmazione dell’UTI</a:t>
            </a:r>
            <a:r>
              <a:rPr lang="it-IT" sz="2000" dirty="0">
                <a:cs typeface="Arial" panose="020B0604020202020204" pitchFamily="34" charset="0"/>
              </a:rPr>
              <a:t> che viene condiviso attraverso un percorso partecipativo dai principali </a:t>
            </a:r>
            <a:r>
              <a:rPr lang="it-IT" sz="2000" dirty="0">
                <a:solidFill>
                  <a:srgbClr val="FF0000"/>
                </a:solidFill>
                <a:cs typeface="Arial" panose="020B0604020202020204" pitchFamily="34" charset="0"/>
              </a:rPr>
              <a:t>portatori di interesse </a:t>
            </a:r>
            <a:r>
              <a:rPr lang="it-IT" sz="2000" dirty="0">
                <a:cs typeface="Arial" panose="020B0604020202020204" pitchFamily="34" charset="0"/>
              </a:rPr>
              <a:t>operanti nell'ambito territoriale di riferimento.</a:t>
            </a:r>
          </a:p>
          <a:p>
            <a:pPr lvl="0" algn="just"/>
            <a:endParaRPr lang="it-IT" sz="2000" dirty="0">
              <a:cs typeface="Arial" panose="020B0604020202020204" pitchFamily="34" charset="0"/>
            </a:endParaRPr>
          </a:p>
          <a:p>
            <a:pPr lvl="0" algn="just"/>
            <a:r>
              <a:rPr lang="it-IT" sz="2000" dirty="0">
                <a:cs typeface="Arial" panose="020B0604020202020204" pitchFamily="34" charset="0"/>
              </a:rPr>
              <a:t>Il Piano triennale, </a:t>
            </a:r>
            <a:r>
              <a:rPr lang="it-IT" sz="2000" dirty="0">
                <a:solidFill>
                  <a:srgbClr val="FF0000"/>
                </a:solidFill>
                <a:cs typeface="Arial" panose="020B0604020202020204" pitchFamily="34" charset="0"/>
              </a:rPr>
              <a:t>aggiornabile annualmente</a:t>
            </a:r>
            <a:r>
              <a:rPr lang="it-IT" sz="2000" dirty="0">
                <a:cs typeface="Arial" panose="020B0604020202020204" pitchFamily="34" charset="0"/>
              </a:rPr>
              <a:t>, assegna all'amministrazione dell'Unione gli obiettivi prioritari da perseguire individuando le tempistiche e le modalità di realizzazione.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548" y="2264736"/>
            <a:ext cx="502190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37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_U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508"/>
            <a:ext cx="1863524" cy="122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diritto 6"/>
          <p:cNvCxnSpPr/>
          <p:nvPr/>
        </p:nvCxnSpPr>
        <p:spPr>
          <a:xfrm flipV="1">
            <a:off x="1863524" y="1028550"/>
            <a:ext cx="9991778" cy="2126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222205" y="669851"/>
            <a:ext cx="963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Unione Territoriale Intercomunale DELLE VALLI E DELLE DOLOMITI FRIULANE</a:t>
            </a:r>
          </a:p>
        </p:txBody>
      </p:sp>
      <p:sp>
        <p:nvSpPr>
          <p:cNvPr id="2" name="Rettangolo 1"/>
          <p:cNvSpPr/>
          <p:nvPr/>
        </p:nvSpPr>
        <p:spPr>
          <a:xfrm>
            <a:off x="3296091" y="1395605"/>
            <a:ext cx="866553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0070C0"/>
                </a:solidFill>
                <a:cs typeface="Arial" panose="020B0604020202020204" pitchFamily="34" charset="0"/>
              </a:rPr>
              <a:t>LE TEMPISTICHE DELL’UTI</a:t>
            </a:r>
          </a:p>
          <a:p>
            <a:pPr>
              <a:spcAft>
                <a:spcPts val="600"/>
              </a:spcAft>
            </a:pPr>
            <a:endParaRPr lang="it-IT" sz="20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000" b="1" dirty="0">
                <a:solidFill>
                  <a:srgbClr val="FF0000"/>
                </a:solidFill>
                <a:cs typeface="Arial" panose="020B0604020202020204" pitchFamily="34" charset="0"/>
              </a:rPr>
              <a:t>15.04.2016</a:t>
            </a:r>
            <a:r>
              <a:rPr lang="it-IT" sz="2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it-IT" sz="2000" dirty="0">
                <a:cs typeface="Arial" panose="020B0604020202020204" pitchFamily="34" charset="0"/>
              </a:rPr>
              <a:t>Costituzione ufficiale dell’UTI in base alla LR.26/2014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it-IT" sz="2000" b="1" dirty="0">
                <a:solidFill>
                  <a:srgbClr val="FF0000"/>
                </a:solidFill>
                <a:cs typeface="Arial" panose="020B0604020202020204" pitchFamily="34" charset="0"/>
              </a:rPr>
              <a:t>21.04.2016</a:t>
            </a:r>
            <a:r>
              <a:rPr lang="it-IT" sz="2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it-IT" sz="2000" dirty="0">
                <a:cs typeface="Arial" panose="020B0604020202020204" pitchFamily="34" charset="0"/>
              </a:rPr>
              <a:t>Elezione del Presidente dell’UTI (Andrea </a:t>
            </a:r>
            <a:r>
              <a:rPr lang="it-IT" sz="2000" dirty="0" err="1">
                <a:cs typeface="Arial" panose="020B0604020202020204" pitchFamily="34" charset="0"/>
              </a:rPr>
              <a:t>Carli</a:t>
            </a:r>
            <a:r>
              <a:rPr lang="it-IT" sz="2000" dirty="0"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it-IT" sz="2000" b="1" dirty="0">
                <a:solidFill>
                  <a:srgbClr val="FF0000"/>
                </a:solidFill>
                <a:cs typeface="Arial" panose="020B0604020202020204" pitchFamily="34" charset="0"/>
              </a:rPr>
              <a:t>01.07.2016</a:t>
            </a:r>
            <a:r>
              <a:rPr lang="it-IT" sz="2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it-IT" sz="2000" dirty="0">
                <a:cs typeface="Arial" panose="020B0604020202020204" pitchFamily="34" charset="0"/>
              </a:rPr>
              <a:t>Trasferimento di un primo blocco di funzioni comunali dai Comuni all’UTI, con relativo passaggio di dipendenti comunali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it-IT" sz="2000" b="1" dirty="0">
                <a:solidFill>
                  <a:srgbClr val="FF0000"/>
                </a:solidFill>
                <a:cs typeface="Arial" panose="020B0604020202020204" pitchFamily="34" charset="0"/>
              </a:rPr>
              <a:t>01.08.2016</a:t>
            </a:r>
            <a:r>
              <a:rPr lang="it-IT" sz="2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it-IT" sz="2000" dirty="0">
                <a:cs typeface="Arial" panose="020B0604020202020204" pitchFamily="34" charset="0"/>
              </a:rPr>
              <a:t>Cessazione della Comunità Montana e dipendenti confluiti in UTI</a:t>
            </a:r>
          </a:p>
          <a:p>
            <a:pPr>
              <a:spcAft>
                <a:spcPts val="600"/>
              </a:spcAft>
            </a:pPr>
            <a:r>
              <a:rPr lang="it-IT" sz="2000" b="1" dirty="0">
                <a:solidFill>
                  <a:srgbClr val="FF0000"/>
                </a:solidFill>
                <a:cs typeface="Arial" panose="020B0604020202020204" pitchFamily="34" charset="0"/>
              </a:rPr>
              <a:t>01.01.2017 </a:t>
            </a:r>
            <a:r>
              <a:rPr lang="it-IT" sz="2000" b="1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it-IT" sz="2000" dirty="0">
                <a:cs typeface="Arial" panose="020B0604020202020204" pitchFamily="34" charset="0"/>
              </a:rPr>
              <a:t>Trasferimento di un secondo blocco di Funzioni dai Comuni all’UTI con relativi dipendenti</a:t>
            </a:r>
          </a:p>
          <a:p>
            <a:pPr>
              <a:spcAft>
                <a:spcPts val="600"/>
              </a:spcAft>
            </a:pPr>
            <a:r>
              <a:rPr lang="it-IT" sz="2000" b="1" dirty="0">
                <a:solidFill>
                  <a:srgbClr val="FF0000"/>
                </a:solidFill>
                <a:cs typeface="Arial" panose="020B0604020202020204" pitchFamily="34" charset="0"/>
              </a:rPr>
              <a:t>01.01.2018 </a:t>
            </a:r>
            <a:r>
              <a:rPr lang="it-IT" sz="2000" b="1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it-IT" sz="2000" dirty="0">
                <a:cs typeface="Arial" panose="020B0604020202020204" pitchFamily="34" charset="0"/>
              </a:rPr>
              <a:t>Terzo e ultimo blocco di Funzioni da trasferire dai Comuni all’UTI con relativi dipendenti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0" y="2253834"/>
            <a:ext cx="3081636" cy="363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9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_U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508"/>
            <a:ext cx="1863524" cy="122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diritto 6"/>
          <p:cNvCxnSpPr/>
          <p:nvPr/>
        </p:nvCxnSpPr>
        <p:spPr>
          <a:xfrm flipV="1">
            <a:off x="1863524" y="1028550"/>
            <a:ext cx="9991778" cy="2126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222205" y="669851"/>
            <a:ext cx="963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Unione Territoriale Intercomunale DELLE VALLI E DELLE DOLOMITI FRIULANE</a:t>
            </a:r>
          </a:p>
        </p:txBody>
      </p:sp>
      <p:sp>
        <p:nvSpPr>
          <p:cNvPr id="2" name="Rettangolo 1"/>
          <p:cNvSpPr/>
          <p:nvPr/>
        </p:nvSpPr>
        <p:spPr>
          <a:xfrm>
            <a:off x="1493874" y="1065183"/>
            <a:ext cx="951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0070C0"/>
                </a:solidFill>
                <a:cs typeface="Arial" panose="020B0604020202020204" pitchFamily="34" charset="0"/>
              </a:rPr>
              <a:t>TRASFERIMENTO DELLE FUNZIONI IN UTI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02019" y="1586658"/>
            <a:ext cx="3615070" cy="507831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4"/>
                </a:solidFill>
              </a:rPr>
              <a:t>FUNZIONI TRASFERITE ART. 23* e 26</a:t>
            </a:r>
          </a:p>
          <a:p>
            <a:pPr algn="ctr"/>
            <a:r>
              <a:rPr lang="it-IT" b="1" dirty="0">
                <a:solidFill>
                  <a:schemeClr val="accent4"/>
                </a:solidFill>
              </a:rPr>
              <a:t>2016</a:t>
            </a:r>
            <a:endParaRPr lang="it-IT" dirty="0"/>
          </a:p>
          <a:p>
            <a:r>
              <a:rPr lang="it-IT" dirty="0"/>
              <a:t>1. Informatica *</a:t>
            </a:r>
          </a:p>
          <a:p>
            <a:r>
              <a:rPr lang="it-IT" dirty="0"/>
              <a:t>2. Gestione del Personale</a:t>
            </a:r>
          </a:p>
          <a:p>
            <a:r>
              <a:rPr lang="it-IT" dirty="0"/>
              <a:t>3. Polizia Locale</a:t>
            </a:r>
          </a:p>
          <a:p>
            <a:r>
              <a:rPr lang="it-IT" dirty="0"/>
              <a:t>4. Gestione dei tributi</a:t>
            </a:r>
          </a:p>
          <a:p>
            <a:r>
              <a:rPr lang="it-IT" dirty="0"/>
              <a:t>5. SUAP</a:t>
            </a:r>
          </a:p>
          <a:p>
            <a:r>
              <a:rPr lang="it-IT" dirty="0"/>
              <a:t>6. Catasto</a:t>
            </a:r>
          </a:p>
          <a:p>
            <a:r>
              <a:rPr lang="it-IT" dirty="0"/>
              <a:t>7. Statistica</a:t>
            </a:r>
          </a:p>
          <a:p>
            <a:r>
              <a:rPr lang="it-IT" dirty="0"/>
              <a:t>8. Elaborazione progetti europei</a:t>
            </a:r>
          </a:p>
          <a:p>
            <a:r>
              <a:rPr lang="it-IT" dirty="0"/>
              <a:t>9. Pianificazione di protezione civile</a:t>
            </a:r>
          </a:p>
          <a:p>
            <a:pPr algn="ctr"/>
            <a:endParaRPr lang="it-IT" b="1" dirty="0">
              <a:solidFill>
                <a:schemeClr val="accent4"/>
              </a:solidFill>
            </a:endParaRPr>
          </a:p>
          <a:p>
            <a:pPr algn="ctr"/>
            <a:r>
              <a:rPr lang="it-IT" b="1" dirty="0">
                <a:solidFill>
                  <a:schemeClr val="accent4"/>
                </a:solidFill>
              </a:rPr>
              <a:t>FUNZIONI TRASFERITE ART. 27 </a:t>
            </a:r>
          </a:p>
          <a:p>
            <a:pPr algn="ctr"/>
            <a:r>
              <a:rPr lang="it-IT" b="1" dirty="0">
                <a:solidFill>
                  <a:schemeClr val="accent4"/>
                </a:solidFill>
              </a:rPr>
              <a:t>2016</a:t>
            </a:r>
          </a:p>
          <a:p>
            <a:r>
              <a:rPr lang="it-IT" dirty="0"/>
              <a:t>1. Raccolta fabbisogno CUC</a:t>
            </a:r>
          </a:p>
          <a:p>
            <a:r>
              <a:rPr lang="it-IT" dirty="0"/>
              <a:t>2. Procedure autorizzatorie in materia di energia</a:t>
            </a:r>
          </a:p>
          <a:p>
            <a:r>
              <a:rPr lang="it-IT" dirty="0"/>
              <a:t>3. OOPP e procedure espropriative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979235" y="1584913"/>
            <a:ext cx="3931388" cy="28623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4"/>
                </a:solidFill>
              </a:rPr>
              <a:t>FUNZIONI TRASFERITE ART. 26</a:t>
            </a:r>
          </a:p>
          <a:p>
            <a:pPr algn="ctr"/>
            <a:r>
              <a:rPr lang="it-IT" b="1" dirty="0">
                <a:solidFill>
                  <a:schemeClr val="accent4"/>
                </a:solidFill>
              </a:rPr>
              <a:t>2017</a:t>
            </a:r>
            <a:endParaRPr lang="it-IT" dirty="0"/>
          </a:p>
          <a:p>
            <a:r>
              <a:rPr lang="it-IT" dirty="0"/>
              <a:t>1. Servizi sociali</a:t>
            </a:r>
          </a:p>
          <a:p>
            <a:endParaRPr lang="it-IT" dirty="0"/>
          </a:p>
          <a:p>
            <a:pPr algn="ctr"/>
            <a:endParaRPr lang="it-IT" b="1" dirty="0">
              <a:solidFill>
                <a:schemeClr val="accent4"/>
              </a:solidFill>
            </a:endParaRPr>
          </a:p>
          <a:p>
            <a:pPr algn="ctr"/>
            <a:endParaRPr lang="it-IT" b="1" dirty="0">
              <a:solidFill>
                <a:schemeClr val="accent4"/>
              </a:solidFill>
            </a:endParaRPr>
          </a:p>
          <a:p>
            <a:pPr algn="ctr"/>
            <a:r>
              <a:rPr lang="it-IT" b="1" dirty="0">
                <a:solidFill>
                  <a:schemeClr val="accent4"/>
                </a:solidFill>
              </a:rPr>
              <a:t>FUNZIONI TRASFERITE ART. 27 </a:t>
            </a:r>
          </a:p>
          <a:p>
            <a:pPr algn="ctr"/>
            <a:r>
              <a:rPr lang="it-IT" b="1" dirty="0">
                <a:solidFill>
                  <a:schemeClr val="accent4"/>
                </a:solidFill>
              </a:rPr>
              <a:t>2017</a:t>
            </a:r>
          </a:p>
          <a:p>
            <a:r>
              <a:rPr lang="it-IT" dirty="0"/>
              <a:t>1. Servizi finanziari, contabili e controllo di gestione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8072769" y="1584913"/>
            <a:ext cx="3899491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4"/>
                </a:solidFill>
              </a:rPr>
              <a:t>FUNZIONI TRASFERITE ART. 26</a:t>
            </a:r>
          </a:p>
          <a:p>
            <a:pPr algn="ctr"/>
            <a:r>
              <a:rPr lang="it-IT" b="1" dirty="0">
                <a:solidFill>
                  <a:schemeClr val="accent4"/>
                </a:solidFill>
              </a:rPr>
              <a:t>2018</a:t>
            </a:r>
            <a:endParaRPr lang="it-IT" dirty="0"/>
          </a:p>
          <a:p>
            <a:r>
              <a:rPr lang="it-IT" dirty="0"/>
              <a:t>1. Programmazione e pianificazione  territoriale sovracomunale</a:t>
            </a:r>
            <a:endParaRPr lang="it-IT" dirty="0">
              <a:solidFill>
                <a:schemeClr val="accent4"/>
              </a:solidFill>
            </a:endParaRPr>
          </a:p>
          <a:p>
            <a:pPr algn="ctr"/>
            <a:endParaRPr lang="it-IT" b="1" dirty="0">
              <a:solidFill>
                <a:schemeClr val="accent4"/>
              </a:solidFill>
            </a:endParaRPr>
          </a:p>
          <a:p>
            <a:pPr algn="ctr"/>
            <a:endParaRPr lang="it-IT" b="1" dirty="0">
              <a:solidFill>
                <a:schemeClr val="accent4"/>
              </a:solidFill>
            </a:endParaRPr>
          </a:p>
          <a:p>
            <a:pPr algn="ctr"/>
            <a:r>
              <a:rPr lang="it-IT" b="1" dirty="0">
                <a:solidFill>
                  <a:schemeClr val="accent4"/>
                </a:solidFill>
              </a:rPr>
              <a:t>FUNZIONI TRASFERITE ART. 27 </a:t>
            </a:r>
          </a:p>
          <a:p>
            <a:pPr algn="ctr"/>
            <a:r>
              <a:rPr lang="it-IT" b="1" dirty="0">
                <a:solidFill>
                  <a:schemeClr val="accent4"/>
                </a:solidFill>
              </a:rPr>
              <a:t>2018</a:t>
            </a:r>
          </a:p>
          <a:p>
            <a:r>
              <a:rPr lang="it-IT" dirty="0"/>
              <a:t>1. Edilizia scolastica e servizi scolastici</a:t>
            </a:r>
          </a:p>
          <a:p>
            <a:r>
              <a:rPr lang="it-IT" dirty="0"/>
              <a:t>2. Pianificazione territoriale comunale ed edilizia privata</a:t>
            </a:r>
          </a:p>
          <a:p>
            <a:r>
              <a:rPr lang="it-IT" dirty="0"/>
              <a:t>3. Organizzazione dei servizi pubblici di interesse economico generale.</a:t>
            </a:r>
          </a:p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979235" y="4631901"/>
            <a:ext cx="3931387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4"/>
                </a:solidFill>
              </a:rPr>
              <a:t>FUNZIONI TRASFERITE ART. 28</a:t>
            </a:r>
          </a:p>
          <a:p>
            <a:r>
              <a:rPr lang="it-IT" dirty="0"/>
              <a:t>1. Cultura e biblioteche</a:t>
            </a:r>
          </a:p>
          <a:p>
            <a:r>
              <a:rPr lang="it-IT" dirty="0"/>
              <a:t>2. Turismo</a:t>
            </a:r>
          </a:p>
        </p:txBody>
      </p:sp>
    </p:spTree>
    <p:extLst>
      <p:ext uri="{BB962C8B-B14F-4D97-AF65-F5344CB8AC3E}">
        <p14:creationId xmlns:p14="http://schemas.microsoft.com/office/powerpoint/2010/main" val="2094564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1412</TotalTime>
  <Words>872</Words>
  <Application>Microsoft Office PowerPoint</Application>
  <PresentationFormat>Personalizzato</PresentationFormat>
  <Paragraphs>149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g.ghiani</dc:creator>
  <cp:lastModifiedBy>Andrea CARLI</cp:lastModifiedBy>
  <cp:revision>951</cp:revision>
  <dcterms:created xsi:type="dcterms:W3CDTF">2016-07-18T13:41:48Z</dcterms:created>
  <dcterms:modified xsi:type="dcterms:W3CDTF">2016-12-12T15:35:45Z</dcterms:modified>
</cp:coreProperties>
</file>