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36" r:id="rId1"/>
  </p:sldMasterIdLst>
  <p:notesMasterIdLst>
    <p:notesMasterId r:id="rId6"/>
  </p:notesMasterIdLst>
  <p:sldIdLst>
    <p:sldId id="256" r:id="rId2"/>
    <p:sldId id="281" r:id="rId3"/>
    <p:sldId id="282" r:id="rId4"/>
    <p:sldId id="283"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40">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E54A"/>
    <a:srgbClr val="FFE502"/>
    <a:srgbClr val="E3D54E"/>
    <a:srgbClr val="F0360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5" d="100"/>
          <a:sy n="85" d="100"/>
        </p:scale>
        <p:origin x="1554" y="90"/>
      </p:cViewPr>
      <p:guideLst>
        <p:guide orient="horz" pos="64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51D0A1-DD21-0D42-A3B5-3ABA9F54680D}" type="datetimeFigureOut">
              <a:rPr lang="it-IT" smtClean="0"/>
              <a:pPr/>
              <a:t>09/12/2016</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A777F7-196E-FC4A-9DD4-03778C6C008B}" type="slidenum">
              <a:rPr lang="it-IT" smtClean="0"/>
              <a:pPr/>
              <a:t>‹N›</a:t>
            </a:fld>
            <a:endParaRPr lang="it-IT"/>
          </a:p>
        </p:txBody>
      </p:sp>
    </p:spTree>
    <p:extLst>
      <p:ext uri="{BB962C8B-B14F-4D97-AF65-F5344CB8AC3E}">
        <p14:creationId xmlns:p14="http://schemas.microsoft.com/office/powerpoint/2010/main" val="155224629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dirty="0"/>
              <a:t>Fare clic per modificare stile</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Tree>
    <p:extLst>
      <p:ext uri="{BB962C8B-B14F-4D97-AF65-F5344CB8AC3E}">
        <p14:creationId xmlns:p14="http://schemas.microsoft.com/office/powerpoint/2010/main" val="1457441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268811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3819990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Tree>
    <p:extLst>
      <p:ext uri="{BB962C8B-B14F-4D97-AF65-F5344CB8AC3E}">
        <p14:creationId xmlns:p14="http://schemas.microsoft.com/office/powerpoint/2010/main" val="3781087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Tree>
    <p:extLst>
      <p:ext uri="{BB962C8B-B14F-4D97-AF65-F5344CB8AC3E}">
        <p14:creationId xmlns:p14="http://schemas.microsoft.com/office/powerpoint/2010/main" val="3423215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1895278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extLst>
      <p:ext uri="{BB962C8B-B14F-4D97-AF65-F5344CB8AC3E}">
        <p14:creationId xmlns:p14="http://schemas.microsoft.com/office/powerpoint/2010/main" val="253329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Tree>
    <p:extLst>
      <p:ext uri="{BB962C8B-B14F-4D97-AF65-F5344CB8AC3E}">
        <p14:creationId xmlns:p14="http://schemas.microsoft.com/office/powerpoint/2010/main" val="2867058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2088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extLst>
      <p:ext uri="{BB962C8B-B14F-4D97-AF65-F5344CB8AC3E}">
        <p14:creationId xmlns:p14="http://schemas.microsoft.com/office/powerpoint/2010/main" val="1762639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extLst>
      <p:ext uri="{BB962C8B-B14F-4D97-AF65-F5344CB8AC3E}">
        <p14:creationId xmlns:p14="http://schemas.microsoft.com/office/powerpoint/2010/main" val="3691384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pic>
        <p:nvPicPr>
          <p:cNvPr id="8" name="Immagine 7" descr="Grafica sotto.psd"/>
          <p:cNvPicPr>
            <a:picLocks noChangeAspect="1"/>
          </p:cNvPicPr>
          <p:nvPr userDrawn="1"/>
        </p:nvPicPr>
        <p:blipFill rotWithShape="1">
          <a:blip r:embed="rId13" cstate="print">
            <a:extLst>
              <a:ext uri="{28A0092B-C50C-407E-A947-70E740481C1C}">
                <a14:useLocalDpi xmlns:a14="http://schemas.microsoft.com/office/drawing/2010/main"/>
              </a:ext>
            </a:extLst>
          </a:blip>
          <a:srcRect r="16250"/>
          <a:stretch/>
        </p:blipFill>
        <p:spPr>
          <a:xfrm>
            <a:off x="1" y="6459245"/>
            <a:ext cx="7658100" cy="398755"/>
          </a:xfrm>
          <a:prstGeom prst="rect">
            <a:avLst/>
          </a:prstGeom>
        </p:spPr>
      </p:pic>
      <p:pic>
        <p:nvPicPr>
          <p:cNvPr id="4" name="Immagine 3"/>
          <p:cNvPicPr>
            <a:picLocks noChangeAspect="1"/>
          </p:cNvPicPr>
          <p:nvPr userDrawn="1"/>
        </p:nvPicPr>
        <p:blipFill>
          <a:blip r:embed="rId14" cstate="email">
            <a:extLst>
              <a:ext uri="{28A0092B-C50C-407E-A947-70E740481C1C}">
                <a14:useLocalDpi xmlns:a14="http://schemas.microsoft.com/office/drawing/2010/main" val="0"/>
              </a:ext>
            </a:extLst>
          </a:blip>
          <a:stretch>
            <a:fillRect/>
          </a:stretch>
        </p:blipFill>
        <p:spPr>
          <a:xfrm>
            <a:off x="7680867" y="6454364"/>
            <a:ext cx="1429795" cy="396000"/>
          </a:xfrm>
          <a:prstGeom prst="rect">
            <a:avLst/>
          </a:prstGeom>
        </p:spPr>
      </p:pic>
    </p:spTree>
    <p:extLst>
      <p:ext uri="{BB962C8B-B14F-4D97-AF65-F5344CB8AC3E}">
        <p14:creationId xmlns:p14="http://schemas.microsoft.com/office/powerpoint/2010/main" val="1412047944"/>
      </p:ext>
    </p:extLst>
  </p:cSld>
  <p:clrMap bg1="lt1" tx1="dk1" bg2="lt2" tx2="dk2" accent1="accent1" accent2="accent2" accent3="accent3" accent4="accent4" accent5="accent5" accent6="accent6" hlink="hlink" folHlink="folHlink"/>
  <p:sldLayoutIdLst>
    <p:sldLayoutId id="2147484037" r:id="rId1"/>
    <p:sldLayoutId id="2147484038" r:id="rId2"/>
    <p:sldLayoutId id="2147484039" r:id="rId3"/>
    <p:sldLayoutId id="2147484040" r:id="rId4"/>
    <p:sldLayoutId id="2147484041" r:id="rId5"/>
    <p:sldLayoutId id="2147484042" r:id="rId6"/>
    <p:sldLayoutId id="2147484043" r:id="rId7"/>
    <p:sldLayoutId id="2147484044" r:id="rId8"/>
    <p:sldLayoutId id="2147484045" r:id="rId9"/>
    <p:sldLayoutId id="2147484046" r:id="rId10"/>
    <p:sldLayoutId id="2147484047" r:id="rId1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descr="Grafica sopra.psd"/>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0" y="0"/>
            <a:ext cx="9144000" cy="1399552"/>
          </a:xfrm>
          <a:prstGeom prst="rect">
            <a:avLst/>
          </a:prstGeom>
        </p:spPr>
      </p:pic>
      <p:sp>
        <p:nvSpPr>
          <p:cNvPr id="9" name="Titolo 1"/>
          <p:cNvSpPr>
            <a:spLocks noGrp="1"/>
          </p:cNvSpPr>
          <p:nvPr>
            <p:ph type="ctrTitle"/>
          </p:nvPr>
        </p:nvSpPr>
        <p:spPr>
          <a:xfrm>
            <a:off x="313966" y="2895195"/>
            <a:ext cx="8516067" cy="2666489"/>
          </a:xfrm>
        </p:spPr>
        <p:txBody>
          <a:bodyPr>
            <a:normAutofit/>
          </a:bodyPr>
          <a:lstStyle/>
          <a:p>
            <a:br>
              <a:rPr lang="it-IT" sz="4800" dirty="0"/>
            </a:br>
            <a:endParaRPr lang="it-IT" sz="2200" dirty="0"/>
          </a:p>
        </p:txBody>
      </p:sp>
      <p:sp>
        <p:nvSpPr>
          <p:cNvPr id="2" name="CasellaDiTesto 1"/>
          <p:cNvSpPr txBox="1"/>
          <p:nvPr/>
        </p:nvSpPr>
        <p:spPr>
          <a:xfrm>
            <a:off x="1095022" y="2393245"/>
            <a:ext cx="7337778" cy="3077766"/>
          </a:xfrm>
          <a:prstGeom prst="rect">
            <a:avLst/>
          </a:prstGeom>
          <a:noFill/>
        </p:spPr>
        <p:txBody>
          <a:bodyPr wrap="square" rtlCol="0">
            <a:spAutoFit/>
          </a:bodyPr>
          <a:lstStyle/>
          <a:p>
            <a:pPr algn="ctr"/>
            <a:r>
              <a:rPr lang="it-IT" sz="4000" b="1" dirty="0">
                <a:solidFill>
                  <a:schemeClr val="bg1">
                    <a:lumMod val="50000"/>
                  </a:schemeClr>
                </a:solidFill>
              </a:rPr>
              <a:t>LA NUOVA FINANZA LOCALE DELLA REGIONE FVG</a:t>
            </a:r>
          </a:p>
          <a:p>
            <a:pPr algn="ctr"/>
            <a:endParaRPr lang="it-IT" sz="4000" dirty="0"/>
          </a:p>
          <a:p>
            <a:pPr algn="ctr"/>
            <a:r>
              <a:rPr lang="it-IT" sz="2800" dirty="0">
                <a:solidFill>
                  <a:srgbClr val="FF0000"/>
                </a:solidFill>
              </a:rPr>
              <a:t>COME FUNZIONANO I TRASFERIMENTI DALLA REGIONE AI COMUNI E ALLE UTI</a:t>
            </a:r>
          </a:p>
          <a:p>
            <a:endParaRPr lang="it-IT" dirty="0"/>
          </a:p>
        </p:txBody>
      </p:sp>
    </p:spTree>
    <p:extLst>
      <p:ext uri="{BB962C8B-B14F-4D97-AF65-F5344CB8AC3E}">
        <p14:creationId xmlns:p14="http://schemas.microsoft.com/office/powerpoint/2010/main" val="3315802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587021" y="1207196"/>
            <a:ext cx="8173155" cy="5002908"/>
          </a:xfrm>
          <a:prstGeom prst="rect">
            <a:avLst/>
          </a:prstGeom>
        </p:spPr>
        <p:txBody>
          <a:bodyPr wrap="square">
            <a:spAutoFit/>
          </a:bodyPr>
          <a:lstStyle/>
          <a:p>
            <a:pPr algn="just">
              <a:lnSpc>
                <a:spcPct val="115000"/>
              </a:lnSpc>
              <a:spcAft>
                <a:spcPts val="0"/>
              </a:spcAft>
            </a:pPr>
            <a:r>
              <a:rPr lang="it-IT" dirty="0">
                <a:solidFill>
                  <a:srgbClr val="0B0B0B"/>
                </a:solidFill>
                <a:ea typeface="Times New Roman" panose="02020603050405020304" pitchFamily="18" charset="0"/>
                <a:cs typeface="Times New Roman" panose="02020603050405020304" pitchFamily="18" charset="0"/>
              </a:rPr>
              <a:t>La Regione FVG finanzia gli enti locali per: </a:t>
            </a:r>
            <a:endParaRPr lang="it-IT" dirty="0">
              <a:ea typeface="Calibri" panose="020F0502020204030204" pitchFamily="34" charset="0"/>
              <a:cs typeface="Times New Roman" panose="02020603050405020304" pitchFamily="18" charset="0"/>
            </a:endParaRPr>
          </a:p>
          <a:p>
            <a:pPr algn="just">
              <a:lnSpc>
                <a:spcPct val="115000"/>
              </a:lnSpc>
              <a:spcBef>
                <a:spcPts val="1200"/>
              </a:spcBef>
              <a:spcAft>
                <a:spcPts val="1200"/>
              </a:spcAft>
            </a:pPr>
            <a:r>
              <a:rPr lang="it-IT" b="1" dirty="0">
                <a:solidFill>
                  <a:srgbClr val="0B0B0B"/>
                </a:solidFill>
                <a:ea typeface="Times New Roman" panose="02020603050405020304" pitchFamily="18" charset="0"/>
                <a:cs typeface="Times New Roman" panose="02020603050405020304" pitchFamily="18" charset="0"/>
              </a:rPr>
              <a:t>a) </a:t>
            </a:r>
            <a:r>
              <a:rPr lang="it-IT" dirty="0">
                <a:solidFill>
                  <a:srgbClr val="0B0B0B"/>
                </a:solidFill>
                <a:ea typeface="Times New Roman" panose="02020603050405020304" pitchFamily="18" charset="0"/>
                <a:cs typeface="Times New Roman" panose="02020603050405020304" pitchFamily="18" charset="0"/>
              </a:rPr>
              <a:t>assicurare un adeguato livello di </a:t>
            </a:r>
            <a:r>
              <a:rPr lang="it-IT" b="1" dirty="0">
                <a:solidFill>
                  <a:srgbClr val="FF0000"/>
                </a:solidFill>
                <a:ea typeface="Times New Roman" panose="02020603050405020304" pitchFamily="18" charset="0"/>
                <a:cs typeface="Times New Roman" panose="02020603050405020304" pitchFamily="18" charset="0"/>
              </a:rPr>
              <a:t>funzionalità degli enti locali</a:t>
            </a:r>
            <a:r>
              <a:rPr lang="it-IT" dirty="0">
                <a:solidFill>
                  <a:srgbClr val="0B0B0B"/>
                </a:solidFill>
                <a:ea typeface="Times New Roman" panose="02020603050405020304" pitchFamily="18" charset="0"/>
                <a:cs typeface="Times New Roman" panose="02020603050405020304" pitchFamily="18" charset="0"/>
              </a:rPr>
              <a:t>, </a:t>
            </a:r>
            <a:r>
              <a:rPr lang="it-IT" b="1" dirty="0">
                <a:solidFill>
                  <a:srgbClr val="FF0000"/>
                </a:solidFill>
                <a:ea typeface="Times New Roman" panose="02020603050405020304" pitchFamily="18" charset="0"/>
                <a:cs typeface="Times New Roman" panose="02020603050405020304" pitchFamily="18" charset="0"/>
              </a:rPr>
              <a:t>promuovendo</a:t>
            </a:r>
            <a:r>
              <a:rPr lang="it-IT" dirty="0">
                <a:solidFill>
                  <a:srgbClr val="0B0B0B"/>
                </a:solidFill>
                <a:ea typeface="Times New Roman" panose="02020603050405020304" pitchFamily="18" charset="0"/>
                <a:cs typeface="Times New Roman" panose="02020603050405020304" pitchFamily="18" charset="0"/>
              </a:rPr>
              <a:t> la gestione di funzioni attraverso </a:t>
            </a:r>
            <a:r>
              <a:rPr lang="it-IT" b="1" dirty="0">
                <a:solidFill>
                  <a:srgbClr val="FF0000"/>
                </a:solidFill>
                <a:ea typeface="Times New Roman" panose="02020603050405020304" pitchFamily="18" charset="0"/>
                <a:cs typeface="Times New Roman" panose="02020603050405020304" pitchFamily="18" charset="0"/>
              </a:rPr>
              <a:t>modalità organizzative sovracomunali </a:t>
            </a:r>
            <a:r>
              <a:rPr lang="it-IT" dirty="0">
                <a:solidFill>
                  <a:srgbClr val="0B0B0B"/>
                </a:solidFill>
                <a:ea typeface="Times New Roman" panose="02020603050405020304" pitchFamily="18" charset="0"/>
                <a:cs typeface="Times New Roman" panose="02020603050405020304" pitchFamily="18" charset="0"/>
              </a:rPr>
              <a:t>e di area vasta e sostenendo il riassetto organizzativo connesso alla </a:t>
            </a:r>
            <a:r>
              <a:rPr lang="it-IT" b="1" dirty="0">
                <a:solidFill>
                  <a:srgbClr val="FF0000"/>
                </a:solidFill>
                <a:ea typeface="Times New Roman" panose="02020603050405020304" pitchFamily="18" charset="0"/>
                <a:cs typeface="Times New Roman" panose="02020603050405020304" pitchFamily="18" charset="0"/>
              </a:rPr>
              <a:t>fusione tra comuni</a:t>
            </a:r>
            <a:r>
              <a:rPr lang="it-IT" dirty="0">
                <a:solidFill>
                  <a:srgbClr val="0B0B0B"/>
                </a:solidFill>
                <a:ea typeface="Times New Roman" panose="02020603050405020304" pitchFamily="18" charset="0"/>
                <a:cs typeface="Times New Roman" panose="02020603050405020304" pitchFamily="18" charset="0"/>
              </a:rPr>
              <a:t>;</a:t>
            </a:r>
            <a:endParaRPr lang="it-IT" dirty="0">
              <a:ea typeface="Calibri" panose="020F0502020204030204" pitchFamily="34" charset="0"/>
              <a:cs typeface="Times New Roman" panose="02020603050405020304" pitchFamily="18" charset="0"/>
            </a:endParaRPr>
          </a:p>
          <a:p>
            <a:pPr algn="just">
              <a:lnSpc>
                <a:spcPct val="115000"/>
              </a:lnSpc>
              <a:spcAft>
                <a:spcPts val="1200"/>
              </a:spcAft>
            </a:pPr>
            <a:r>
              <a:rPr lang="it-IT" b="1" dirty="0">
                <a:solidFill>
                  <a:srgbClr val="0B0B0B"/>
                </a:solidFill>
                <a:ea typeface="Times New Roman" panose="02020603050405020304" pitchFamily="18" charset="0"/>
                <a:cs typeface="Times New Roman" panose="02020603050405020304" pitchFamily="18" charset="0"/>
              </a:rPr>
              <a:t>b) </a:t>
            </a:r>
            <a:r>
              <a:rPr lang="it-IT" dirty="0">
                <a:solidFill>
                  <a:srgbClr val="0B0B0B"/>
                </a:solidFill>
                <a:ea typeface="Times New Roman" panose="02020603050405020304" pitchFamily="18" charset="0"/>
                <a:cs typeface="Times New Roman" panose="02020603050405020304" pitchFamily="18" charset="0"/>
              </a:rPr>
              <a:t>garantire forme di </a:t>
            </a:r>
            <a:r>
              <a:rPr lang="it-IT" b="1" dirty="0">
                <a:solidFill>
                  <a:srgbClr val="FF0000"/>
                </a:solidFill>
                <a:ea typeface="Times New Roman" panose="02020603050405020304" pitchFamily="18" charset="0"/>
                <a:cs typeface="Times New Roman" panose="02020603050405020304" pitchFamily="18" charset="0"/>
              </a:rPr>
              <a:t>perequazione</a:t>
            </a:r>
            <a:r>
              <a:rPr lang="it-IT" dirty="0">
                <a:solidFill>
                  <a:srgbClr val="0B0B0B"/>
                </a:solidFill>
                <a:ea typeface="Times New Roman" panose="02020603050405020304" pitchFamily="18" charset="0"/>
                <a:cs typeface="Times New Roman" panose="02020603050405020304" pitchFamily="18" charset="0"/>
              </a:rPr>
              <a:t> </a:t>
            </a:r>
            <a:r>
              <a:rPr lang="it-IT" b="1" dirty="0">
                <a:solidFill>
                  <a:srgbClr val="FF0000"/>
                </a:solidFill>
                <a:ea typeface="Times New Roman" panose="02020603050405020304" pitchFamily="18" charset="0"/>
                <a:cs typeface="Times New Roman" panose="02020603050405020304" pitchFamily="18" charset="0"/>
              </a:rPr>
              <a:t>a vantaggio </a:t>
            </a:r>
            <a:r>
              <a:rPr lang="it-IT" dirty="0">
                <a:solidFill>
                  <a:srgbClr val="0B0B0B"/>
                </a:solidFill>
                <a:ea typeface="Times New Roman" panose="02020603050405020304" pitchFamily="18" charset="0"/>
                <a:cs typeface="Times New Roman" panose="02020603050405020304" pitchFamily="18" charset="0"/>
              </a:rPr>
              <a:t>degli </a:t>
            </a:r>
            <a:r>
              <a:rPr lang="it-IT" b="1" dirty="0">
                <a:solidFill>
                  <a:srgbClr val="FF0000"/>
                </a:solidFill>
                <a:ea typeface="Times New Roman" panose="02020603050405020304" pitchFamily="18" charset="0"/>
                <a:cs typeface="Times New Roman" panose="02020603050405020304" pitchFamily="18" charset="0"/>
              </a:rPr>
              <a:t>enti locali </a:t>
            </a:r>
            <a:r>
              <a:rPr lang="it-IT" dirty="0">
                <a:solidFill>
                  <a:srgbClr val="0B0B0B"/>
                </a:solidFill>
                <a:ea typeface="Times New Roman" panose="02020603050405020304" pitchFamily="18" charset="0"/>
                <a:cs typeface="Times New Roman" panose="02020603050405020304" pitchFamily="18" charset="0"/>
              </a:rPr>
              <a:t>territorialmente ed economicamente </a:t>
            </a:r>
            <a:r>
              <a:rPr lang="it-IT" b="1" dirty="0">
                <a:solidFill>
                  <a:srgbClr val="FF0000"/>
                </a:solidFill>
                <a:ea typeface="Times New Roman" panose="02020603050405020304" pitchFamily="18" charset="0"/>
                <a:cs typeface="Times New Roman" panose="02020603050405020304" pitchFamily="18" charset="0"/>
              </a:rPr>
              <a:t>meno favoriti</a:t>
            </a:r>
            <a:r>
              <a:rPr lang="it-IT" dirty="0">
                <a:solidFill>
                  <a:srgbClr val="0B0B0B"/>
                </a:solidFill>
                <a:ea typeface="Times New Roman" panose="02020603050405020304" pitchFamily="18" charset="0"/>
                <a:cs typeface="Times New Roman" panose="02020603050405020304" pitchFamily="18" charset="0"/>
              </a:rPr>
              <a:t>, con riferimento sia ai bisogni che alla carenza di adeguate risorse proprie;</a:t>
            </a:r>
            <a:endParaRPr lang="it-IT" dirty="0">
              <a:ea typeface="Calibri" panose="020F0502020204030204" pitchFamily="34" charset="0"/>
              <a:cs typeface="Times New Roman" panose="02020603050405020304" pitchFamily="18" charset="0"/>
            </a:endParaRPr>
          </a:p>
          <a:p>
            <a:pPr algn="just">
              <a:lnSpc>
                <a:spcPct val="115000"/>
              </a:lnSpc>
              <a:spcAft>
                <a:spcPts val="1200"/>
              </a:spcAft>
            </a:pPr>
            <a:r>
              <a:rPr lang="it-IT" b="1" dirty="0">
                <a:solidFill>
                  <a:srgbClr val="0B0B0B"/>
                </a:solidFill>
                <a:ea typeface="Times New Roman" panose="02020603050405020304" pitchFamily="18" charset="0"/>
                <a:cs typeface="Times New Roman" panose="02020603050405020304" pitchFamily="18" charset="0"/>
              </a:rPr>
              <a:t>c) </a:t>
            </a:r>
            <a:r>
              <a:rPr lang="it-IT" dirty="0">
                <a:solidFill>
                  <a:srgbClr val="0B0B0B"/>
                </a:solidFill>
                <a:ea typeface="Times New Roman" panose="02020603050405020304" pitchFamily="18" charset="0"/>
                <a:cs typeface="Times New Roman" panose="02020603050405020304" pitchFamily="18" charset="0"/>
              </a:rPr>
              <a:t>valorizzare lo </a:t>
            </a:r>
            <a:r>
              <a:rPr lang="it-IT" b="1" dirty="0">
                <a:solidFill>
                  <a:srgbClr val="FF0000"/>
                </a:solidFill>
                <a:ea typeface="Times New Roman" panose="02020603050405020304" pitchFamily="18" charset="0"/>
                <a:cs typeface="Times New Roman" panose="02020603050405020304" pitchFamily="18" charset="0"/>
              </a:rPr>
              <a:t>sviluppo armonico </a:t>
            </a:r>
            <a:r>
              <a:rPr lang="it-IT" dirty="0">
                <a:solidFill>
                  <a:srgbClr val="0B0B0B"/>
                </a:solidFill>
                <a:ea typeface="Times New Roman" panose="02020603050405020304" pitchFamily="18" charset="0"/>
                <a:cs typeface="Times New Roman" panose="02020603050405020304" pitchFamily="18" charset="0"/>
              </a:rPr>
              <a:t>e la </a:t>
            </a:r>
            <a:r>
              <a:rPr lang="it-IT" b="1" dirty="0">
                <a:solidFill>
                  <a:srgbClr val="FF0000"/>
                </a:solidFill>
                <a:ea typeface="Times New Roman" panose="02020603050405020304" pitchFamily="18" charset="0"/>
                <a:cs typeface="Times New Roman" panose="02020603050405020304" pitchFamily="18" charset="0"/>
              </a:rPr>
              <a:t>competitività </a:t>
            </a:r>
            <a:r>
              <a:rPr lang="it-IT" dirty="0">
                <a:solidFill>
                  <a:srgbClr val="0B0B0B"/>
                </a:solidFill>
                <a:ea typeface="Times New Roman" panose="02020603050405020304" pitchFamily="18" charset="0"/>
                <a:cs typeface="Times New Roman" panose="02020603050405020304" pitchFamily="18" charset="0"/>
              </a:rPr>
              <a:t>e l</a:t>
            </a:r>
            <a:r>
              <a:rPr lang="it-IT" dirty="0">
                <a:ea typeface="Times New Roman" panose="02020603050405020304" pitchFamily="18" charset="0"/>
                <a:cs typeface="Times New Roman" panose="02020603050405020304" pitchFamily="18" charset="0"/>
              </a:rPr>
              <a:t>'</a:t>
            </a:r>
            <a:r>
              <a:rPr lang="it-IT" b="1" dirty="0">
                <a:solidFill>
                  <a:srgbClr val="FF0000"/>
                </a:solidFill>
                <a:ea typeface="Times New Roman" panose="02020603050405020304" pitchFamily="18" charset="0"/>
                <a:cs typeface="Times New Roman" panose="02020603050405020304" pitchFamily="18" charset="0"/>
              </a:rPr>
              <a:t>attrattività</a:t>
            </a:r>
            <a:r>
              <a:rPr lang="it-IT" dirty="0">
                <a:solidFill>
                  <a:srgbClr val="0B0B0B"/>
                </a:solidFill>
                <a:ea typeface="Times New Roman" panose="02020603050405020304" pitchFamily="18" charset="0"/>
                <a:cs typeface="Times New Roman" panose="02020603050405020304" pitchFamily="18" charset="0"/>
              </a:rPr>
              <a:t> del </a:t>
            </a:r>
            <a:r>
              <a:rPr lang="it-IT" b="1" dirty="0">
                <a:solidFill>
                  <a:srgbClr val="FF0000"/>
                </a:solidFill>
                <a:ea typeface="Times New Roman" panose="02020603050405020304" pitchFamily="18" charset="0"/>
                <a:cs typeface="Times New Roman" panose="02020603050405020304" pitchFamily="18" charset="0"/>
              </a:rPr>
              <a:t>territorio</a:t>
            </a:r>
            <a:r>
              <a:rPr lang="it-IT" dirty="0">
                <a:solidFill>
                  <a:srgbClr val="0B0B0B"/>
                </a:solidFill>
                <a:ea typeface="Times New Roman" panose="02020603050405020304" pitchFamily="18" charset="0"/>
                <a:cs typeface="Times New Roman" panose="02020603050405020304" pitchFamily="18" charset="0"/>
              </a:rPr>
              <a:t> locale per una migliore vivibilità e per il benessere equo e sostenibile delle comunità locali;</a:t>
            </a:r>
            <a:endParaRPr lang="it-IT" dirty="0">
              <a:ea typeface="Calibri" panose="020F0502020204030204" pitchFamily="34" charset="0"/>
              <a:cs typeface="Times New Roman" panose="02020603050405020304" pitchFamily="18" charset="0"/>
            </a:endParaRPr>
          </a:p>
          <a:p>
            <a:pPr algn="just">
              <a:lnSpc>
                <a:spcPct val="115000"/>
              </a:lnSpc>
              <a:spcAft>
                <a:spcPts val="1200"/>
              </a:spcAft>
            </a:pPr>
            <a:r>
              <a:rPr lang="it-IT" b="1" dirty="0">
                <a:solidFill>
                  <a:srgbClr val="0B0B0B"/>
                </a:solidFill>
                <a:ea typeface="Times New Roman" panose="02020603050405020304" pitchFamily="18" charset="0"/>
                <a:cs typeface="Times New Roman" panose="02020603050405020304" pitchFamily="18" charset="0"/>
              </a:rPr>
              <a:t>d) </a:t>
            </a:r>
            <a:r>
              <a:rPr lang="it-IT" b="1" dirty="0">
                <a:solidFill>
                  <a:srgbClr val="FF0000"/>
                </a:solidFill>
                <a:ea typeface="Times New Roman" panose="02020603050405020304" pitchFamily="18" charset="0"/>
                <a:cs typeface="Times New Roman" panose="02020603050405020304" pitchFamily="18" charset="0"/>
              </a:rPr>
              <a:t>promuovere</a:t>
            </a:r>
            <a:r>
              <a:rPr lang="it-IT" dirty="0">
                <a:solidFill>
                  <a:srgbClr val="0B0B0B"/>
                </a:solidFill>
                <a:ea typeface="Times New Roman" panose="02020603050405020304" pitchFamily="18" charset="0"/>
                <a:cs typeface="Times New Roman" panose="02020603050405020304" pitchFamily="18" charset="0"/>
              </a:rPr>
              <a:t> l'attuazione di buone pratiche per aumentare la partecipazione dei cittadini, quale l'applicazione del </a:t>
            </a:r>
            <a:r>
              <a:rPr lang="it-IT" b="1" dirty="0">
                <a:solidFill>
                  <a:srgbClr val="FF0000"/>
                </a:solidFill>
                <a:ea typeface="Times New Roman" panose="02020603050405020304" pitchFamily="18" charset="0"/>
                <a:cs typeface="Times New Roman" panose="02020603050405020304" pitchFamily="18" charset="0"/>
              </a:rPr>
              <a:t>bilancio partecipativo</a:t>
            </a:r>
            <a:r>
              <a:rPr lang="it-IT" dirty="0">
                <a:solidFill>
                  <a:srgbClr val="0B0B0B"/>
                </a:solidFill>
                <a:ea typeface="Times New Roman" panose="02020603050405020304" pitchFamily="18" charset="0"/>
                <a:cs typeface="Times New Roman" panose="02020603050405020304" pitchFamily="18" charset="0"/>
              </a:rPr>
              <a:t>;</a:t>
            </a:r>
            <a:endParaRPr lang="it-IT" dirty="0">
              <a:ea typeface="Calibri" panose="020F0502020204030204" pitchFamily="34" charset="0"/>
              <a:cs typeface="Times New Roman" panose="02020603050405020304" pitchFamily="18" charset="0"/>
            </a:endParaRPr>
          </a:p>
          <a:p>
            <a:pPr algn="just">
              <a:lnSpc>
                <a:spcPct val="115000"/>
              </a:lnSpc>
              <a:spcAft>
                <a:spcPts val="1200"/>
              </a:spcAft>
            </a:pPr>
            <a:r>
              <a:rPr lang="it-IT" b="1" dirty="0">
                <a:solidFill>
                  <a:srgbClr val="0B0B0B"/>
                </a:solidFill>
                <a:ea typeface="Times New Roman" panose="02020603050405020304" pitchFamily="18" charset="0"/>
                <a:cs typeface="Times New Roman" panose="02020603050405020304" pitchFamily="18" charset="0"/>
              </a:rPr>
              <a:t>e) </a:t>
            </a:r>
            <a:r>
              <a:rPr lang="it-IT" dirty="0">
                <a:solidFill>
                  <a:srgbClr val="0B0B0B"/>
                </a:solidFill>
                <a:ea typeface="Times New Roman" panose="02020603050405020304" pitchFamily="18" charset="0"/>
                <a:cs typeface="Times New Roman" panose="02020603050405020304" pitchFamily="18" charset="0"/>
              </a:rPr>
              <a:t>perseguire l'obiettivo di </a:t>
            </a:r>
            <a:r>
              <a:rPr lang="it-IT" b="1" dirty="0">
                <a:solidFill>
                  <a:srgbClr val="FF0000"/>
                </a:solidFill>
                <a:ea typeface="Times New Roman" panose="02020603050405020304" pitchFamily="18" charset="0"/>
                <a:cs typeface="Times New Roman" panose="02020603050405020304" pitchFamily="18" charset="0"/>
              </a:rPr>
              <a:t>razionalizzazione</a:t>
            </a:r>
            <a:r>
              <a:rPr lang="it-IT" dirty="0">
                <a:solidFill>
                  <a:srgbClr val="0B0B0B"/>
                </a:solidFill>
                <a:ea typeface="Times New Roman" panose="02020603050405020304" pitchFamily="18" charset="0"/>
                <a:cs typeface="Times New Roman" panose="02020603050405020304" pitchFamily="18" charset="0"/>
              </a:rPr>
              <a:t> e ottimale gestione della </a:t>
            </a:r>
            <a:r>
              <a:rPr lang="it-IT" b="1" dirty="0">
                <a:solidFill>
                  <a:srgbClr val="FF0000"/>
                </a:solidFill>
                <a:ea typeface="Times New Roman" panose="02020603050405020304" pitchFamily="18" charset="0"/>
                <a:cs typeface="Times New Roman" panose="02020603050405020304" pitchFamily="18" charset="0"/>
              </a:rPr>
              <a:t>spesa pubblica</a:t>
            </a:r>
            <a:r>
              <a:rPr lang="it-IT" dirty="0">
                <a:solidFill>
                  <a:srgbClr val="0B0B0B"/>
                </a:solidFill>
                <a:ea typeface="Times New Roman" panose="02020603050405020304" pitchFamily="18" charset="0"/>
                <a:cs typeface="Times New Roman" panose="02020603050405020304" pitchFamily="18" charset="0"/>
              </a:rPr>
              <a:t>.</a:t>
            </a:r>
            <a:endParaRPr lang="it-IT" dirty="0">
              <a:effectLst/>
              <a:ea typeface="Calibri" panose="020F0502020204030204" pitchFamily="34" charset="0"/>
              <a:cs typeface="Times New Roman" panose="02020603050405020304" pitchFamily="18" charset="0"/>
            </a:endParaRPr>
          </a:p>
        </p:txBody>
      </p:sp>
      <p:sp>
        <p:nvSpPr>
          <p:cNvPr id="4" name="Rettangolo 3"/>
          <p:cNvSpPr/>
          <p:nvPr/>
        </p:nvSpPr>
        <p:spPr>
          <a:xfrm>
            <a:off x="862539" y="202847"/>
            <a:ext cx="7622121" cy="800219"/>
          </a:xfrm>
          <a:prstGeom prst="rect">
            <a:avLst/>
          </a:prstGeom>
        </p:spPr>
        <p:txBody>
          <a:bodyPr wrap="square">
            <a:spAutoFit/>
          </a:bodyPr>
          <a:lstStyle/>
          <a:p>
            <a:pPr algn="ctr">
              <a:lnSpc>
                <a:spcPct val="115000"/>
              </a:lnSpc>
              <a:spcAft>
                <a:spcPts val="0"/>
              </a:spcAft>
            </a:pPr>
            <a:r>
              <a:rPr lang="it-IT" sz="2000" b="1" dirty="0">
                <a:solidFill>
                  <a:srgbClr val="0070C0"/>
                </a:solidFill>
                <a:ea typeface="Times New Roman" panose="02020603050405020304" pitchFamily="18" charset="0"/>
                <a:cs typeface="Times New Roman" panose="02020603050405020304" pitchFamily="18" charset="0"/>
              </a:rPr>
              <a:t>Art. 11</a:t>
            </a:r>
            <a:endParaRPr lang="it-IT" sz="2000" dirty="0">
              <a:solidFill>
                <a:srgbClr val="0070C0"/>
              </a:solidFill>
              <a:ea typeface="Calibri" panose="020F0502020204030204" pitchFamily="34" charset="0"/>
              <a:cs typeface="Times New Roman" panose="02020603050405020304" pitchFamily="18" charset="0"/>
            </a:endParaRPr>
          </a:p>
          <a:p>
            <a:pPr algn="ctr">
              <a:lnSpc>
                <a:spcPct val="115000"/>
              </a:lnSpc>
              <a:spcAft>
                <a:spcPts val="0"/>
              </a:spcAft>
            </a:pPr>
            <a:r>
              <a:rPr lang="it-IT" sz="2000" i="1" dirty="0">
                <a:solidFill>
                  <a:srgbClr val="0070C0"/>
                </a:solidFill>
                <a:ea typeface="Times New Roman" panose="02020603050405020304" pitchFamily="18" charset="0"/>
                <a:cs typeface="Times New Roman" panose="02020603050405020304" pitchFamily="18" charset="0"/>
              </a:rPr>
              <a:t> (Finalità dei trasferimenti regionali a favore degli enti locali)</a:t>
            </a:r>
            <a:endParaRPr lang="it-IT" sz="2000" dirty="0">
              <a:solidFill>
                <a:srgbClr val="0070C0"/>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503178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706261" y="1308796"/>
            <a:ext cx="7744178" cy="4770537"/>
          </a:xfrm>
          <a:prstGeom prst="rect">
            <a:avLst/>
          </a:prstGeom>
        </p:spPr>
        <p:txBody>
          <a:bodyPr wrap="square">
            <a:spAutoFit/>
          </a:bodyPr>
          <a:lstStyle/>
          <a:p>
            <a:pPr>
              <a:spcAft>
                <a:spcPts val="1200"/>
              </a:spcAft>
            </a:pPr>
            <a:r>
              <a:rPr lang="it-IT" b="1" dirty="0"/>
              <a:t>1. </a:t>
            </a:r>
            <a:r>
              <a:rPr lang="it-IT" dirty="0"/>
              <a:t>Per </a:t>
            </a:r>
            <a:r>
              <a:rPr lang="it-IT" b="1" dirty="0">
                <a:solidFill>
                  <a:srgbClr val="FF0000"/>
                </a:solidFill>
              </a:rPr>
              <a:t>assicurare</a:t>
            </a:r>
            <a:r>
              <a:rPr lang="it-IT" dirty="0"/>
              <a:t> la certezza delle </a:t>
            </a:r>
            <a:r>
              <a:rPr lang="it-IT" b="1" dirty="0">
                <a:solidFill>
                  <a:srgbClr val="FF0000"/>
                </a:solidFill>
              </a:rPr>
              <a:t>entrate </a:t>
            </a:r>
            <a:r>
              <a:rPr lang="it-IT" dirty="0"/>
              <a:t>derivate degli </a:t>
            </a:r>
            <a:r>
              <a:rPr lang="it-IT" b="1" dirty="0">
                <a:solidFill>
                  <a:srgbClr val="FF0000"/>
                </a:solidFill>
              </a:rPr>
              <a:t>enti locali </a:t>
            </a:r>
            <a:r>
              <a:rPr lang="it-IT" dirty="0"/>
              <a:t>e la realizzazione di </a:t>
            </a:r>
            <a:r>
              <a:rPr lang="it-IT" b="1" dirty="0">
                <a:solidFill>
                  <a:srgbClr val="FF0000"/>
                </a:solidFill>
              </a:rPr>
              <a:t>strategie di sviluppo dei territori</a:t>
            </a:r>
            <a:r>
              <a:rPr lang="it-IT" dirty="0"/>
              <a:t>, il </a:t>
            </a:r>
            <a:r>
              <a:rPr lang="it-IT" b="1" dirty="0"/>
              <a:t>bilancio di previsione </a:t>
            </a:r>
            <a:r>
              <a:rPr lang="it-IT" dirty="0"/>
              <a:t>finanziario annuale con valenza pluriennale della Regione quantifica, in base all'</a:t>
            </a:r>
            <a:r>
              <a:rPr lang="it-IT" b="1" dirty="0"/>
              <a:t>andamento del gettito </a:t>
            </a:r>
            <a:r>
              <a:rPr lang="it-IT" dirty="0"/>
              <a:t>delle compartecipazioni ai tributi erariali riferito al triennio precedente, alle </a:t>
            </a:r>
            <a:r>
              <a:rPr lang="it-IT" b="1" dirty="0"/>
              <a:t>prospettive di sviluppo della finanza pubblica </a:t>
            </a:r>
            <a:r>
              <a:rPr lang="it-IT" dirty="0"/>
              <a:t>e ai contenuti dell'</a:t>
            </a:r>
            <a:r>
              <a:rPr lang="it-IT" b="1" dirty="0"/>
              <a:t>Intesa per lo sviluppo </a:t>
            </a:r>
            <a:r>
              <a:rPr lang="it-IT" dirty="0"/>
              <a:t>di cui all'articolo 7, le risorse da garantire, per il finanziamento dei fondi previsti nell'articolo 14, per ciascun anno del primo triennio considerato, con scorrimento annuale con riferimento all'ultimo anno del triennio, fermo restando l'ammontare già determinato per i primi due anni.</a:t>
            </a:r>
          </a:p>
          <a:p>
            <a:pPr>
              <a:spcAft>
                <a:spcPts val="1200"/>
              </a:spcAft>
            </a:pPr>
            <a:r>
              <a:rPr lang="it-IT" b="1" dirty="0"/>
              <a:t>2. </a:t>
            </a:r>
            <a:r>
              <a:rPr lang="it-IT" dirty="0"/>
              <a:t>L'ammontare della </a:t>
            </a:r>
            <a:r>
              <a:rPr lang="it-IT" b="1" dirty="0">
                <a:solidFill>
                  <a:srgbClr val="FF0000"/>
                </a:solidFill>
              </a:rPr>
              <a:t>quota annuale spettante agli enti locali</a:t>
            </a:r>
            <a:r>
              <a:rPr lang="it-IT" dirty="0"/>
              <a:t>, ai sensi del comma 1, </a:t>
            </a:r>
            <a:r>
              <a:rPr lang="it-IT" b="1" dirty="0">
                <a:solidFill>
                  <a:srgbClr val="FF0000"/>
                </a:solidFill>
              </a:rPr>
              <a:t>non</a:t>
            </a:r>
            <a:r>
              <a:rPr lang="it-IT" dirty="0"/>
              <a:t> può essere </a:t>
            </a:r>
            <a:r>
              <a:rPr lang="it-IT" b="1" u="sng" dirty="0">
                <a:solidFill>
                  <a:srgbClr val="FF0000"/>
                </a:solidFill>
              </a:rPr>
              <a:t>inferiore al </a:t>
            </a:r>
            <a:r>
              <a:rPr lang="it-IT" sz="2400" b="1" u="sng" dirty="0">
                <a:solidFill>
                  <a:srgbClr val="FF0000"/>
                </a:solidFill>
              </a:rPr>
              <a:t>13,21 </a:t>
            </a:r>
            <a:r>
              <a:rPr lang="it-IT" b="1" u="sng" dirty="0">
                <a:solidFill>
                  <a:srgbClr val="FF0000"/>
                </a:solidFill>
              </a:rPr>
              <a:t>per cento </a:t>
            </a:r>
            <a:r>
              <a:rPr lang="it-IT" dirty="0"/>
              <a:t>delle </a:t>
            </a:r>
            <a:r>
              <a:rPr lang="it-IT" b="1" dirty="0">
                <a:solidFill>
                  <a:srgbClr val="FF0000"/>
                </a:solidFill>
              </a:rPr>
              <a:t>entrate regionali </a:t>
            </a:r>
            <a:r>
              <a:rPr lang="it-IT" dirty="0"/>
              <a:t>derivanti da compartecipazione ai tributi erariali, preventivate nella legge finanziaria regionale dell'anno precedente al triennio da finanziarie al netto delle entrate destinate alle misure di concorso alla finanza pubblica e di quelle relative alla contabilizzazione dei rimborsi in conto fiscale e alle compensazioni d'imposta.</a:t>
            </a:r>
          </a:p>
        </p:txBody>
      </p:sp>
      <p:sp>
        <p:nvSpPr>
          <p:cNvPr id="4" name="Rettangolo 3"/>
          <p:cNvSpPr/>
          <p:nvPr/>
        </p:nvSpPr>
        <p:spPr>
          <a:xfrm>
            <a:off x="862539" y="327260"/>
            <a:ext cx="7622121" cy="707886"/>
          </a:xfrm>
          <a:prstGeom prst="rect">
            <a:avLst/>
          </a:prstGeom>
        </p:spPr>
        <p:txBody>
          <a:bodyPr wrap="square">
            <a:spAutoFit/>
          </a:bodyPr>
          <a:lstStyle/>
          <a:p>
            <a:pPr algn="ctr"/>
            <a:r>
              <a:rPr lang="it-IT" sz="2000" b="1" dirty="0">
                <a:solidFill>
                  <a:srgbClr val="0070C0"/>
                </a:solidFill>
              </a:rPr>
              <a:t>Art. 13</a:t>
            </a:r>
            <a:endParaRPr lang="it-IT" sz="2000" dirty="0">
              <a:solidFill>
                <a:srgbClr val="0070C0"/>
              </a:solidFill>
            </a:endParaRPr>
          </a:p>
          <a:p>
            <a:pPr algn="ctr"/>
            <a:r>
              <a:rPr lang="it-IT" sz="2000" i="1" dirty="0">
                <a:solidFill>
                  <a:srgbClr val="0070C0"/>
                </a:solidFill>
              </a:rPr>
              <a:t> (Risorse finanziarie a favore degli enti locali)</a:t>
            </a:r>
            <a:endParaRPr lang="it-IT" sz="2000" dirty="0">
              <a:solidFill>
                <a:srgbClr val="0070C0"/>
              </a:solidFill>
            </a:endParaRPr>
          </a:p>
        </p:txBody>
      </p:sp>
    </p:spTree>
    <p:extLst>
      <p:ext uri="{BB962C8B-B14F-4D97-AF65-F5344CB8AC3E}">
        <p14:creationId xmlns:p14="http://schemas.microsoft.com/office/powerpoint/2010/main" val="1318760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3386667" y="756356"/>
            <a:ext cx="2393244" cy="65475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it-IT" dirty="0"/>
              <a:t>REGIONE FVG</a:t>
            </a:r>
          </a:p>
        </p:txBody>
      </p:sp>
      <p:sp>
        <p:nvSpPr>
          <p:cNvPr id="5" name="CasellaDiTesto 4"/>
          <p:cNvSpPr txBox="1"/>
          <p:nvPr/>
        </p:nvSpPr>
        <p:spPr>
          <a:xfrm>
            <a:off x="4622800" y="1439389"/>
            <a:ext cx="4413955" cy="338554"/>
          </a:xfrm>
          <a:prstGeom prst="rect">
            <a:avLst/>
          </a:prstGeom>
          <a:noFill/>
        </p:spPr>
        <p:txBody>
          <a:bodyPr wrap="square" rtlCol="0">
            <a:spAutoFit/>
          </a:bodyPr>
          <a:lstStyle/>
          <a:p>
            <a:r>
              <a:rPr lang="it-IT" sz="1600" dirty="0"/>
              <a:t>Primariamente </a:t>
            </a:r>
            <a:r>
              <a:rPr lang="it-IT" sz="1600" i="1" dirty="0"/>
              <a:t>concorre</a:t>
            </a:r>
            <a:r>
              <a:rPr lang="it-IT" sz="1600" dirty="0"/>
              <a:t> a finanziare</a:t>
            </a:r>
          </a:p>
        </p:txBody>
      </p:sp>
      <p:sp>
        <p:nvSpPr>
          <p:cNvPr id="6" name="Rettangolo 5"/>
          <p:cNvSpPr/>
          <p:nvPr/>
        </p:nvSpPr>
        <p:spPr>
          <a:xfrm>
            <a:off x="2556933" y="1806222"/>
            <a:ext cx="4131733" cy="1095022"/>
          </a:xfrm>
          <a:prstGeom prst="rect">
            <a:avLst/>
          </a:prstGeom>
          <a:solidFill>
            <a:srgbClr val="FFC00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2000" b="1" dirty="0">
                <a:solidFill>
                  <a:schemeClr val="tx1"/>
                </a:solidFill>
              </a:rPr>
              <a:t>LE UTI</a:t>
            </a:r>
            <a:r>
              <a:rPr lang="it-IT" dirty="0">
                <a:solidFill>
                  <a:schemeClr val="tx1"/>
                </a:solidFill>
              </a:rPr>
              <a:t> </a:t>
            </a:r>
          </a:p>
          <a:p>
            <a:pPr algn="ctr"/>
            <a:r>
              <a:rPr lang="it-IT" sz="1600" dirty="0">
                <a:solidFill>
                  <a:schemeClr val="tx1"/>
                </a:solidFill>
              </a:rPr>
              <a:t>Per la gestione e funzionamento servizi</a:t>
            </a:r>
          </a:p>
          <a:p>
            <a:pPr algn="ctr"/>
            <a:r>
              <a:rPr lang="it-IT" sz="1600" dirty="0">
                <a:solidFill>
                  <a:schemeClr val="tx1"/>
                </a:solidFill>
              </a:rPr>
              <a:t>Per lo sviluppo degli investimenti</a:t>
            </a:r>
          </a:p>
          <a:p>
            <a:pPr algn="ctr"/>
            <a:r>
              <a:rPr lang="it-IT" sz="1600" dirty="0">
                <a:solidFill>
                  <a:schemeClr val="tx1"/>
                </a:solidFill>
              </a:rPr>
              <a:t>Per la gestione di funzioni trasferite o delegate </a:t>
            </a:r>
          </a:p>
        </p:txBody>
      </p:sp>
      <p:sp>
        <p:nvSpPr>
          <p:cNvPr id="13" name="Rettangolo 12"/>
          <p:cNvSpPr/>
          <p:nvPr/>
        </p:nvSpPr>
        <p:spPr>
          <a:xfrm>
            <a:off x="180622" y="93336"/>
            <a:ext cx="9087556" cy="640368"/>
          </a:xfrm>
          <a:prstGeom prst="rect">
            <a:avLst/>
          </a:prstGeom>
        </p:spPr>
        <p:txBody>
          <a:bodyPr wrap="square">
            <a:spAutoFit/>
          </a:bodyPr>
          <a:lstStyle/>
          <a:p>
            <a:pPr algn="ctr">
              <a:lnSpc>
                <a:spcPct val="115000"/>
              </a:lnSpc>
              <a:spcAft>
                <a:spcPts val="0"/>
              </a:spcAft>
            </a:pPr>
            <a:r>
              <a:rPr lang="it-IT" sz="1600"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Art. 14</a:t>
            </a:r>
            <a:endParaRPr lang="it-IT" sz="16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0"/>
              </a:spcAft>
            </a:pPr>
            <a:r>
              <a:rPr lang="it-IT" sz="1600" i="1" dirty="0">
                <a:solidFill>
                  <a:srgbClr val="595757"/>
                </a:solidFill>
                <a:latin typeface="Arial" panose="020B0604020202020204" pitchFamily="34" charset="0"/>
                <a:ea typeface="Times New Roman" panose="02020603050405020304" pitchFamily="18" charset="0"/>
                <a:cs typeface="Times New Roman" panose="02020603050405020304" pitchFamily="18" charset="0"/>
              </a:rPr>
              <a:t> (Tipologia di fondi a favore dei Comuni e delle Unioni territoriali intercomunali)</a:t>
            </a:r>
            <a:endParaRPr lang="it-IT" sz="16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5" name="Connettore diritto 14"/>
          <p:cNvCxnSpPr/>
          <p:nvPr/>
        </p:nvCxnSpPr>
        <p:spPr>
          <a:xfrm flipH="1">
            <a:off x="4600221" y="2901244"/>
            <a:ext cx="1" cy="485365"/>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Connettore diritto 17"/>
          <p:cNvCxnSpPr/>
          <p:nvPr/>
        </p:nvCxnSpPr>
        <p:spPr>
          <a:xfrm>
            <a:off x="1275644" y="3386609"/>
            <a:ext cx="6645981"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0" name="Connettore 2 19"/>
          <p:cNvCxnSpPr/>
          <p:nvPr/>
        </p:nvCxnSpPr>
        <p:spPr>
          <a:xfrm>
            <a:off x="1275644" y="3380965"/>
            <a:ext cx="0" cy="34995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6" name="Connettore 2 25"/>
          <p:cNvCxnSpPr/>
          <p:nvPr/>
        </p:nvCxnSpPr>
        <p:spPr>
          <a:xfrm>
            <a:off x="3414893" y="3380903"/>
            <a:ext cx="0" cy="34995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8" name="Connettore 2 27"/>
          <p:cNvCxnSpPr/>
          <p:nvPr/>
        </p:nvCxnSpPr>
        <p:spPr>
          <a:xfrm>
            <a:off x="7921625" y="3397896"/>
            <a:ext cx="0" cy="34995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9" name="CasellaDiTesto 28"/>
          <p:cNvSpPr txBox="1"/>
          <p:nvPr/>
        </p:nvSpPr>
        <p:spPr>
          <a:xfrm>
            <a:off x="4622800" y="2969108"/>
            <a:ext cx="2686755" cy="338554"/>
          </a:xfrm>
          <a:prstGeom prst="rect">
            <a:avLst/>
          </a:prstGeom>
          <a:noFill/>
        </p:spPr>
        <p:txBody>
          <a:bodyPr wrap="square" rtlCol="0">
            <a:spAutoFit/>
          </a:bodyPr>
          <a:lstStyle/>
          <a:p>
            <a:r>
              <a:rPr lang="it-IT" sz="1600" dirty="0"/>
              <a:t>Con vari tipi di fondi</a:t>
            </a:r>
          </a:p>
        </p:txBody>
      </p:sp>
      <p:sp>
        <p:nvSpPr>
          <p:cNvPr id="30" name="Rettangolo con angoli arrotondati 29"/>
          <p:cNvSpPr/>
          <p:nvPr/>
        </p:nvSpPr>
        <p:spPr>
          <a:xfrm>
            <a:off x="221369" y="3730920"/>
            <a:ext cx="2032000" cy="1599292"/>
          </a:xfrm>
          <a:prstGeom prst="roundRect">
            <a:avLst/>
          </a:prstGeom>
          <a:solidFill>
            <a:schemeClr val="accent4">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600" b="1" dirty="0">
                <a:solidFill>
                  <a:srgbClr val="FFFF00"/>
                </a:solidFill>
              </a:rPr>
              <a:t>Fondo Ordinario e di Perequazione per </a:t>
            </a:r>
            <a:r>
              <a:rPr lang="it-IT" sz="1600" dirty="0"/>
              <a:t>Comuni e UTI</a:t>
            </a:r>
          </a:p>
          <a:p>
            <a:pPr algn="ctr"/>
            <a:r>
              <a:rPr lang="it-IT" sz="1600" dirty="0">
                <a:solidFill>
                  <a:srgbClr val="00B0F0"/>
                </a:solidFill>
              </a:rPr>
              <a:t>GESTIONE E              FUNZ.TO SERVIZI</a:t>
            </a:r>
          </a:p>
          <a:p>
            <a:pPr algn="ctr"/>
            <a:r>
              <a:rPr lang="it-IT" sz="1200" dirty="0"/>
              <a:t>«trasferiti d’ufficio e senza vincolo di destinazione»</a:t>
            </a:r>
          </a:p>
        </p:txBody>
      </p:sp>
      <p:sp>
        <p:nvSpPr>
          <p:cNvPr id="31" name="Rettangolo con angoli arrotondati 30"/>
          <p:cNvSpPr/>
          <p:nvPr/>
        </p:nvSpPr>
        <p:spPr>
          <a:xfrm>
            <a:off x="2335569" y="3730859"/>
            <a:ext cx="2133600" cy="1599353"/>
          </a:xfrm>
          <a:prstGeom prst="roundRect">
            <a:avLst/>
          </a:prstGeom>
          <a:solidFill>
            <a:schemeClr val="accent4">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600" b="1" dirty="0">
                <a:solidFill>
                  <a:srgbClr val="FFFF00"/>
                </a:solidFill>
              </a:rPr>
              <a:t>Fondo Ordinario per gli Investimenti</a:t>
            </a:r>
          </a:p>
          <a:p>
            <a:pPr algn="ctr"/>
            <a:r>
              <a:rPr lang="it-IT" sz="1600" dirty="0"/>
              <a:t>Comuni e UTI</a:t>
            </a:r>
          </a:p>
          <a:p>
            <a:pPr algn="ctr"/>
            <a:r>
              <a:rPr lang="it-IT" sz="1600" dirty="0">
                <a:solidFill>
                  <a:srgbClr val="00B0F0"/>
                </a:solidFill>
              </a:rPr>
              <a:t>MANUTENZIONE DEL PATRIMONIO</a:t>
            </a:r>
            <a:endParaRPr lang="it-IT" sz="1200" dirty="0"/>
          </a:p>
          <a:p>
            <a:pPr algn="ctr"/>
            <a:r>
              <a:rPr lang="it-IT" sz="1200" dirty="0"/>
              <a:t>«trasferiti con uguale riparto sulla base di indicatori»</a:t>
            </a:r>
          </a:p>
        </p:txBody>
      </p:sp>
      <p:cxnSp>
        <p:nvCxnSpPr>
          <p:cNvPr id="36" name="Connettore 2 35"/>
          <p:cNvCxnSpPr/>
          <p:nvPr/>
        </p:nvCxnSpPr>
        <p:spPr>
          <a:xfrm>
            <a:off x="5784136" y="3386609"/>
            <a:ext cx="0" cy="34995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2" name="Connettore 2 41"/>
          <p:cNvCxnSpPr>
            <a:stCxn id="2" idx="2"/>
          </p:cNvCxnSpPr>
          <p:nvPr/>
        </p:nvCxnSpPr>
        <p:spPr>
          <a:xfrm>
            <a:off x="4583289" y="1411111"/>
            <a:ext cx="0" cy="39511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50" name="Rettangolo con angoli arrotondati 49"/>
          <p:cNvSpPr/>
          <p:nvPr/>
        </p:nvSpPr>
        <p:spPr>
          <a:xfrm>
            <a:off x="221369" y="5720692"/>
            <a:ext cx="2032000" cy="863611"/>
          </a:xfrm>
          <a:prstGeom prst="roundRect">
            <a:avLst/>
          </a:prstGeom>
          <a:solidFill>
            <a:schemeClr val="accent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600" b="1" dirty="0">
                <a:solidFill>
                  <a:srgbClr val="FF0000"/>
                </a:solidFill>
              </a:rPr>
              <a:t>Quota del Fondo O.P</a:t>
            </a:r>
          </a:p>
          <a:p>
            <a:pPr algn="ctr"/>
            <a:r>
              <a:rPr lang="it-IT" sz="1200" b="1" dirty="0">
                <a:solidFill>
                  <a:schemeClr val="tx1"/>
                </a:solidFill>
              </a:rPr>
              <a:t>Per accadimenti di natura straordinaria o non prevedibili </a:t>
            </a:r>
            <a:endParaRPr lang="it-IT" sz="1200" dirty="0">
              <a:solidFill>
                <a:schemeClr val="tx1"/>
              </a:solidFill>
            </a:endParaRPr>
          </a:p>
        </p:txBody>
      </p:sp>
      <p:cxnSp>
        <p:nvCxnSpPr>
          <p:cNvPr id="59" name="Connettore 2 58"/>
          <p:cNvCxnSpPr/>
          <p:nvPr/>
        </p:nvCxnSpPr>
        <p:spPr>
          <a:xfrm>
            <a:off x="1275644" y="5330212"/>
            <a:ext cx="0" cy="39511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60" name="Rettangolo con angoli arrotondati 59"/>
          <p:cNvSpPr/>
          <p:nvPr/>
        </p:nvSpPr>
        <p:spPr>
          <a:xfrm>
            <a:off x="4696177" y="3730858"/>
            <a:ext cx="2133600" cy="1596854"/>
          </a:xfrm>
          <a:prstGeom prst="roundRect">
            <a:avLst/>
          </a:prstGeom>
          <a:solidFill>
            <a:schemeClr val="accent4">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600" b="1" dirty="0">
                <a:solidFill>
                  <a:srgbClr val="FFFF00"/>
                </a:solidFill>
              </a:rPr>
              <a:t>Fondo Straordinario per gli Investimenti </a:t>
            </a:r>
            <a:r>
              <a:rPr lang="it-IT" sz="1600" dirty="0"/>
              <a:t>UTI – area vasta</a:t>
            </a:r>
          </a:p>
          <a:p>
            <a:pPr algn="ctr"/>
            <a:r>
              <a:rPr lang="it-IT" sz="1600" dirty="0">
                <a:solidFill>
                  <a:srgbClr val="00B0F0"/>
                </a:solidFill>
              </a:rPr>
              <a:t>INTERVENTI DI TIPO SOVRACOMUNALE</a:t>
            </a:r>
            <a:endParaRPr lang="it-IT" sz="1200" dirty="0"/>
          </a:p>
          <a:p>
            <a:pPr algn="ctr"/>
            <a:r>
              <a:rPr lang="it-IT" sz="1200" dirty="0"/>
              <a:t>«trasferiti attraverso l’Intesa per lo sviluppo»</a:t>
            </a:r>
          </a:p>
        </p:txBody>
      </p:sp>
      <p:sp>
        <p:nvSpPr>
          <p:cNvPr id="61" name="Rettangolo con angoli arrotondati 60"/>
          <p:cNvSpPr/>
          <p:nvPr/>
        </p:nvSpPr>
        <p:spPr>
          <a:xfrm>
            <a:off x="6892385" y="3747851"/>
            <a:ext cx="2133600" cy="2291664"/>
          </a:xfrm>
          <a:prstGeom prst="roundRect">
            <a:avLst/>
          </a:prstGeom>
          <a:solidFill>
            <a:schemeClr val="accent4">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600" b="1" dirty="0">
                <a:solidFill>
                  <a:srgbClr val="FFFF00"/>
                </a:solidFill>
              </a:rPr>
              <a:t>Fondo per le Fusioni tra  Comuni</a:t>
            </a:r>
          </a:p>
          <a:p>
            <a:pPr algn="ctr"/>
            <a:r>
              <a:rPr lang="it-IT" sz="1600" dirty="0"/>
              <a:t>Comuni</a:t>
            </a:r>
          </a:p>
          <a:p>
            <a:pPr algn="ctr"/>
            <a:r>
              <a:rPr lang="it-IT" sz="1600" dirty="0">
                <a:solidFill>
                  <a:srgbClr val="00B0F0"/>
                </a:solidFill>
              </a:rPr>
              <a:t>STUDI FATTIBILITA’, REFERENDUM E COSTITUZIONE NUOVO COMUNE</a:t>
            </a:r>
            <a:endParaRPr lang="it-IT" sz="1600" dirty="0"/>
          </a:p>
          <a:p>
            <a:pPr algn="ctr"/>
            <a:r>
              <a:rPr lang="it-IT" sz="1200" dirty="0"/>
              <a:t>«Incentivi in base a indicatori demografici e territoriali»</a:t>
            </a:r>
          </a:p>
        </p:txBody>
      </p:sp>
      <p:sp>
        <p:nvSpPr>
          <p:cNvPr id="65" name="Rettangolo con angoli arrotondati 64"/>
          <p:cNvSpPr/>
          <p:nvPr/>
        </p:nvSpPr>
        <p:spPr>
          <a:xfrm>
            <a:off x="2754490" y="5725323"/>
            <a:ext cx="3781777" cy="863611"/>
          </a:xfrm>
          <a:prstGeom prst="roundRect">
            <a:avLst/>
          </a:prstGeom>
          <a:solidFill>
            <a:schemeClr val="accent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it-IT" sz="1600" b="1" dirty="0">
                <a:solidFill>
                  <a:srgbClr val="FF0000"/>
                </a:solidFill>
              </a:rPr>
              <a:t>Fondo conversione di incentivi pluriennali in quote annuali costanti</a:t>
            </a:r>
          </a:p>
          <a:p>
            <a:pPr algn="ctr"/>
            <a:r>
              <a:rPr lang="it-IT" sz="1200" b="1" dirty="0">
                <a:solidFill>
                  <a:schemeClr val="tx1"/>
                </a:solidFill>
              </a:rPr>
              <a:t>Per opere pubbliche e relativi investimenti già concessi</a:t>
            </a:r>
            <a:endParaRPr lang="it-IT" sz="1200" dirty="0">
              <a:solidFill>
                <a:schemeClr val="tx1"/>
              </a:solidFill>
            </a:endParaRPr>
          </a:p>
        </p:txBody>
      </p:sp>
      <p:cxnSp>
        <p:nvCxnSpPr>
          <p:cNvPr id="68" name="Connettore 2 67"/>
          <p:cNvCxnSpPr/>
          <p:nvPr/>
        </p:nvCxnSpPr>
        <p:spPr>
          <a:xfrm flipH="1">
            <a:off x="4586111" y="3397896"/>
            <a:ext cx="8594" cy="231789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07664111"/>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3456</TotalTime>
  <Words>192</Words>
  <Application>Microsoft Office PowerPoint</Application>
  <PresentationFormat>Presentazione su schermo (4:3)</PresentationFormat>
  <Paragraphs>43</Paragraphs>
  <Slides>4</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4</vt:i4>
      </vt:variant>
    </vt:vector>
  </HeadingPairs>
  <TitlesOfParts>
    <vt:vector size="8" baseType="lpstr">
      <vt:lpstr>Arial</vt:lpstr>
      <vt:lpstr>Calibri</vt:lpstr>
      <vt:lpstr>Times New Roman</vt:lpstr>
      <vt:lpstr>Tema di Office</vt:lpstr>
      <vt:lpstr> </vt:lpstr>
      <vt:lpstr>Presentazione standard di PowerPoint</vt:lpstr>
      <vt:lpstr>Presentazione standard di PowerPoint</vt:lpstr>
      <vt:lpstr>Presentazione standard di PowerPoint</vt:lpstr>
    </vt:vector>
  </TitlesOfParts>
  <Company>ENAIP FVG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Giovanni Manisi</dc:creator>
  <cp:lastModifiedBy>Gianni Ghiani</cp:lastModifiedBy>
  <cp:revision>107</cp:revision>
  <cp:lastPrinted>2014-11-07T07:27:05Z</cp:lastPrinted>
  <dcterms:created xsi:type="dcterms:W3CDTF">2014-07-14T07:47:05Z</dcterms:created>
  <dcterms:modified xsi:type="dcterms:W3CDTF">2016-12-09T11:37:58Z</dcterms:modified>
</cp:coreProperties>
</file>